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ASTER">
    <p:bg>
      <p:bgPr>
        <a:solidFill>
          <a:srgbClr val="F7F9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D9A441"/>
          </a:solidFill>
          <a:ln w="12700">
            <a:solidFill>
              <a:srgbClr val="D9A441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6565392"/>
            <a:ext cx="15544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b="1" dirty="0">
                <a:solidFill>
                  <a:srgbClr val="0B1F3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FOCO FISCAL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8046720" y="6565392"/>
            <a:ext cx="36118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5C6675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Receita Federal | Língua Portuguesa | Aula 01</a:t>
            </a:r>
            <a:endParaRPr lang="en-US" sz="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50040" y="6510528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5C6675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50040" y="6510528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5C6675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B1F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D9A441"/>
          </a:solidFill>
          <a:ln w="12700">
            <a:solidFill>
              <a:srgbClr val="D9A441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13232" y="658368"/>
            <a:ext cx="2468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D9A441"/>
                </a:solidFill>
              </a:rPr>
              <a:t>FOCO FISCAL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713232" y="1508760"/>
            <a:ext cx="20116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AFC4DD"/>
                </a:solidFill>
              </a:rPr>
              <a:t>AULA 01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713232" y="2011680"/>
            <a:ext cx="749808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</a:rPr>
              <a:t>Interpretação e</a:t>
            </a:r>
            <a:endParaRPr lang="en-US" sz="3400" dirty="0"/>
          </a:p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</a:rPr>
              <a:t>compreensão de textos</a:t>
            </a:r>
            <a:endParaRPr lang="en-US" sz="3400" dirty="0"/>
          </a:p>
        </p:txBody>
      </p:sp>
      <p:sp>
        <p:nvSpPr>
          <p:cNvPr id="6" name="Text 4"/>
          <p:cNvSpPr/>
          <p:nvPr/>
        </p:nvSpPr>
        <p:spPr>
          <a:xfrm>
            <a:off x="749808" y="3730752"/>
            <a:ext cx="49377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D8E4F0"/>
                </a:solidFill>
              </a:rPr>
              <a:t>Língua Portuguesa • Receita Federal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8732520" y="1325880"/>
            <a:ext cx="2240280" cy="3383280"/>
          </a:xfrm>
          <a:prstGeom prst="roundRect">
            <a:avLst>
              <a:gd name="adj" fmla="val 3265"/>
            </a:avLst>
          </a:prstGeom>
          <a:solidFill>
            <a:srgbClr val="123056">
              <a:alpha val="96000"/>
            </a:srgbClr>
          </a:solidFill>
          <a:ln w="12700">
            <a:solidFill>
              <a:srgbClr val="294E78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9052560" y="1737360"/>
            <a:ext cx="1645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D9A441"/>
                </a:solidFill>
              </a:rPr>
              <a:t>OBJETIVO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9006840" y="2240280"/>
            <a:ext cx="1691640" cy="14173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FFFFFF"/>
                </a:solidFill>
              </a:rPr>
              <a:t>Ler com método, localizar evidências e evitar extrapolações.</a:t>
            </a:r>
            <a:endParaRPr lang="en-US" sz="1900" dirty="0"/>
          </a:p>
        </p:txBody>
      </p:sp>
      <p:sp>
        <p:nvSpPr>
          <p:cNvPr id="10" name="Text 8"/>
          <p:cNvSpPr/>
          <p:nvPr/>
        </p:nvSpPr>
        <p:spPr>
          <a:xfrm>
            <a:off x="9052560" y="4069080"/>
            <a:ext cx="1600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D8E4F0"/>
                </a:solidFill>
              </a:rPr>
              <a:t>Método T.E.X.T.O.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713232" y="6291072"/>
            <a:ext cx="40233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dirty="0">
                <a:solidFill>
                  <a:srgbClr val="AFC4DD"/>
                </a:solidFill>
              </a:rPr>
              <a:t>Foco Fiscal | Curso Receita Federal</a:t>
            </a:r>
            <a:endParaRPr lang="en-US" sz="9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50040" y="6510528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5C6675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b="0" lang="en-US"/>
              <a:t>1</a:t>
            </a:fld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438912"/>
            <a:ext cx="10972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0B1F3A"/>
                </a:solidFill>
              </a:rPr>
              <a:t>O que você vai aprender</a:t>
            </a:r>
            <a:endParaRPr lang="en-US" sz="2500" dirty="0"/>
          </a:p>
        </p:txBody>
      </p:sp>
      <p:sp>
        <p:nvSpPr>
          <p:cNvPr id="3" name="Text 1"/>
          <p:cNvSpPr/>
          <p:nvPr/>
        </p:nvSpPr>
        <p:spPr>
          <a:xfrm>
            <a:off x="585216" y="987552"/>
            <a:ext cx="106984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5C6675"/>
                </a:solidFill>
              </a:rPr>
              <a:t>Ao final da aula, você deve conseguir justificar sua resposta com base no próprio texto.</a:t>
            </a:r>
            <a:endParaRPr lang="en-US" sz="1150" dirty="0"/>
          </a:p>
        </p:txBody>
      </p:sp>
      <p:sp>
        <p:nvSpPr>
          <p:cNvPr id="4" name="Shape 2"/>
          <p:cNvSpPr/>
          <p:nvPr/>
        </p:nvSpPr>
        <p:spPr>
          <a:xfrm>
            <a:off x="9829800" y="438912"/>
            <a:ext cx="1737360" cy="347472"/>
          </a:xfrm>
          <a:prstGeom prst="roundRect">
            <a:avLst>
              <a:gd name="adj" fmla="val 21053"/>
            </a:avLst>
          </a:prstGeom>
          <a:solidFill>
            <a:srgbClr val="EAF1F8"/>
          </a:solidFill>
          <a:ln w="12700">
            <a:solidFill>
              <a:srgbClr val="EAF1F8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9902952" y="512064"/>
            <a:ext cx="159105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1E5AA8"/>
                </a:solidFill>
              </a:rPr>
              <a:t>Mapa da aula</a:t>
            </a:r>
            <a:endParaRPr lang="en-US" sz="950" dirty="0"/>
          </a:p>
        </p:txBody>
      </p:sp>
      <p:sp>
        <p:nvSpPr>
          <p:cNvPr id="6" name="Shape 4"/>
          <p:cNvSpPr/>
          <p:nvPr/>
        </p:nvSpPr>
        <p:spPr>
          <a:xfrm>
            <a:off x="658368" y="1627632"/>
            <a:ext cx="3383280" cy="1417320"/>
          </a:xfrm>
          <a:prstGeom prst="roundRect">
            <a:avLst>
              <a:gd name="adj" fmla="val 5161"/>
            </a:avLst>
          </a:prstGeom>
          <a:solidFill>
            <a:srgbClr val="FFFFFF"/>
          </a:solidFill>
          <a:ln w="12700">
            <a:solidFill>
              <a:srgbClr val="DCE3EA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658368" y="1627632"/>
            <a:ext cx="73152" cy="1417320"/>
          </a:xfrm>
          <a:prstGeom prst="rect">
            <a:avLst/>
          </a:prstGeom>
          <a:solidFill>
            <a:srgbClr val="1E5AA8"/>
          </a:solidFill>
          <a:ln w="12700">
            <a:solidFill>
              <a:srgbClr val="1E5AA8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59536" y="1773936"/>
            <a:ext cx="3054096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B1F3A"/>
                </a:solidFill>
              </a:rPr>
              <a:t>1. Ler o núcleo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859536" y="2139696"/>
            <a:ext cx="3035808" cy="7772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17202A"/>
                </a:solidFill>
              </a:rPr>
              <a:t>Assunto, tema e ideia principal: três níveis diferentes de leitura.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4407408" y="1627632"/>
            <a:ext cx="3383280" cy="1417320"/>
          </a:xfrm>
          <a:prstGeom prst="roundRect">
            <a:avLst>
              <a:gd name="adj" fmla="val 5161"/>
            </a:avLst>
          </a:prstGeom>
          <a:solidFill>
            <a:srgbClr val="FFFFFF"/>
          </a:solidFill>
          <a:ln w="12700">
            <a:solidFill>
              <a:srgbClr val="DCE3EA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4407408" y="1627632"/>
            <a:ext cx="73152" cy="1417320"/>
          </a:xfrm>
          <a:prstGeom prst="rect">
            <a:avLst/>
          </a:prstGeom>
          <a:solidFill>
            <a:srgbClr val="2A7F80"/>
          </a:solidFill>
          <a:ln w="12700">
            <a:solidFill>
              <a:srgbClr val="2A7F80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608576" y="1773936"/>
            <a:ext cx="3054096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B1F3A"/>
                </a:solidFill>
              </a:rPr>
              <a:t>2. Separar fato e inferência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4608576" y="2139696"/>
            <a:ext cx="3035808" cy="7772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17202A"/>
                </a:solidFill>
              </a:rPr>
              <a:t>Informação explícita, implícita e inferência sem “inventar”.</a:t>
            </a:r>
            <a:endParaRPr lang="en-US" sz="1150" dirty="0"/>
          </a:p>
        </p:txBody>
      </p:sp>
      <p:sp>
        <p:nvSpPr>
          <p:cNvPr id="14" name="Shape 12"/>
          <p:cNvSpPr/>
          <p:nvPr/>
        </p:nvSpPr>
        <p:spPr>
          <a:xfrm>
            <a:off x="8156448" y="1627632"/>
            <a:ext cx="3383280" cy="1417320"/>
          </a:xfrm>
          <a:prstGeom prst="roundRect">
            <a:avLst>
              <a:gd name="adj" fmla="val 5161"/>
            </a:avLst>
          </a:prstGeom>
          <a:solidFill>
            <a:srgbClr val="FFFFFF"/>
          </a:solidFill>
          <a:ln w="12700">
            <a:solidFill>
              <a:srgbClr val="DCE3EA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8156448" y="1627632"/>
            <a:ext cx="73152" cy="1417320"/>
          </a:xfrm>
          <a:prstGeom prst="rect">
            <a:avLst/>
          </a:prstGeom>
          <a:solidFill>
            <a:srgbClr val="D9A441"/>
          </a:solidFill>
          <a:ln w="12700">
            <a:solidFill>
              <a:srgbClr val="D9A441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357616" y="1773936"/>
            <a:ext cx="3054096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B1F3A"/>
                </a:solidFill>
              </a:rPr>
              <a:t>3. Detectar armadilhas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8357616" y="2139696"/>
            <a:ext cx="3035808" cy="7772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17202A"/>
                </a:solidFill>
              </a:rPr>
              <a:t>Generalização, restrição, inversão, extrapolação e distorção.</a:t>
            </a:r>
            <a:endParaRPr lang="en-US" sz="1150" dirty="0"/>
          </a:p>
        </p:txBody>
      </p:sp>
      <p:sp>
        <p:nvSpPr>
          <p:cNvPr id="18" name="Shape 16"/>
          <p:cNvSpPr/>
          <p:nvPr/>
        </p:nvSpPr>
        <p:spPr>
          <a:xfrm>
            <a:off x="2011680" y="3520440"/>
            <a:ext cx="3840480" cy="1417320"/>
          </a:xfrm>
          <a:prstGeom prst="roundRect">
            <a:avLst>
              <a:gd name="adj" fmla="val 5161"/>
            </a:avLst>
          </a:prstGeom>
          <a:solidFill>
            <a:srgbClr val="FFFFFF"/>
          </a:solidFill>
          <a:ln w="12700">
            <a:solidFill>
              <a:srgbClr val="DCE3EA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2011680" y="3520440"/>
            <a:ext cx="73152" cy="1417320"/>
          </a:xfrm>
          <a:prstGeom prst="rect">
            <a:avLst/>
          </a:prstGeom>
          <a:solidFill>
            <a:srgbClr val="2E7D32"/>
          </a:solidFill>
          <a:ln w="12700">
            <a:solidFill>
              <a:srgbClr val="2E7D3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2212848" y="3666744"/>
            <a:ext cx="3511296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B1F3A"/>
                </a:solidFill>
              </a:rPr>
              <a:t>4. Aplicar um método</a:t>
            </a:r>
            <a:endParaRPr lang="en-US" sz="1500" dirty="0"/>
          </a:p>
        </p:txBody>
      </p:sp>
      <p:sp>
        <p:nvSpPr>
          <p:cNvPr id="21" name="Text 19"/>
          <p:cNvSpPr/>
          <p:nvPr/>
        </p:nvSpPr>
        <p:spPr>
          <a:xfrm>
            <a:off x="2212848" y="4032504"/>
            <a:ext cx="3493008" cy="7772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17202A"/>
                </a:solidFill>
              </a:rPr>
              <a:t>T.E.X.T.O.: uma sequência objetiva para resolver alternativas.</a:t>
            </a:r>
            <a:endParaRPr lang="en-US" sz="1150" dirty="0"/>
          </a:p>
        </p:txBody>
      </p:sp>
      <p:sp>
        <p:nvSpPr>
          <p:cNvPr id="22" name="Shape 20"/>
          <p:cNvSpPr/>
          <p:nvPr/>
        </p:nvSpPr>
        <p:spPr>
          <a:xfrm>
            <a:off x="6355080" y="3520440"/>
            <a:ext cx="3840480" cy="1417320"/>
          </a:xfrm>
          <a:prstGeom prst="roundRect">
            <a:avLst>
              <a:gd name="adj" fmla="val 5161"/>
            </a:avLst>
          </a:prstGeom>
          <a:solidFill>
            <a:srgbClr val="FFFFFF"/>
          </a:solidFill>
          <a:ln w="12700">
            <a:solidFill>
              <a:srgbClr val="DCE3EA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6355080" y="3520440"/>
            <a:ext cx="73152" cy="1417320"/>
          </a:xfrm>
          <a:prstGeom prst="rect">
            <a:avLst/>
          </a:prstGeom>
          <a:solidFill>
            <a:srgbClr val="B53A3A"/>
          </a:solidFill>
          <a:ln w="12700">
            <a:solidFill>
              <a:srgbClr val="B53A3A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6556248" y="3666744"/>
            <a:ext cx="3511296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B1F3A"/>
                </a:solidFill>
              </a:rPr>
              <a:t>5. Praticar com questões</a:t>
            </a:r>
            <a:endParaRPr lang="en-US" sz="1500" dirty="0"/>
          </a:p>
        </p:txBody>
      </p:sp>
      <p:sp>
        <p:nvSpPr>
          <p:cNvPr id="25" name="Text 23"/>
          <p:cNvSpPr/>
          <p:nvPr/>
        </p:nvSpPr>
        <p:spPr>
          <a:xfrm>
            <a:off x="6556248" y="4032504"/>
            <a:ext cx="3493008" cy="7772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17202A"/>
                </a:solidFill>
              </a:rPr>
              <a:t>Resolver, justificar e revisar o erro com base em evidência textual.</a:t>
            </a:r>
            <a:endParaRPr lang="en-US" sz="11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50040" y="6510528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5C6675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438912"/>
            <a:ext cx="10972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0B1F3A"/>
                </a:solidFill>
              </a:rPr>
              <a:t>Comece pela questão</a:t>
            </a:r>
            <a:endParaRPr lang="en-US" sz="2500" dirty="0"/>
          </a:p>
        </p:txBody>
      </p:sp>
      <p:sp>
        <p:nvSpPr>
          <p:cNvPr id="3" name="Text 1"/>
          <p:cNvSpPr/>
          <p:nvPr/>
        </p:nvSpPr>
        <p:spPr>
          <a:xfrm>
            <a:off x="585216" y="987552"/>
            <a:ext cx="106984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5C6675"/>
                </a:solidFill>
              </a:rPr>
              <a:t>Antes da teoria, observe como uma palavra pode mudar a alternativa inteira.</a:t>
            </a:r>
            <a:endParaRPr lang="en-US" sz="1150" dirty="0"/>
          </a:p>
        </p:txBody>
      </p:sp>
      <p:sp>
        <p:nvSpPr>
          <p:cNvPr id="4" name="Shape 2"/>
          <p:cNvSpPr/>
          <p:nvPr/>
        </p:nvSpPr>
        <p:spPr>
          <a:xfrm>
            <a:off x="9829800" y="438912"/>
            <a:ext cx="1737360" cy="347472"/>
          </a:xfrm>
          <a:prstGeom prst="roundRect">
            <a:avLst>
              <a:gd name="adj" fmla="val 21053"/>
            </a:avLst>
          </a:prstGeom>
          <a:solidFill>
            <a:srgbClr val="EAF1F8"/>
          </a:solidFill>
          <a:ln w="12700">
            <a:solidFill>
              <a:srgbClr val="EAF1F8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9902952" y="512064"/>
            <a:ext cx="159105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1E5AA8"/>
                </a:solidFill>
              </a:rPr>
              <a:t>Questão de abertura</a:t>
            </a:r>
            <a:endParaRPr lang="en-US" sz="950" dirty="0"/>
          </a:p>
        </p:txBody>
      </p:sp>
      <p:sp>
        <p:nvSpPr>
          <p:cNvPr id="6" name="Shape 4"/>
          <p:cNvSpPr/>
          <p:nvPr/>
        </p:nvSpPr>
        <p:spPr>
          <a:xfrm>
            <a:off x="731520" y="1417320"/>
            <a:ext cx="10744200" cy="1024128"/>
          </a:xfrm>
          <a:prstGeom prst="roundRect">
            <a:avLst>
              <a:gd name="adj" fmla="val 5357"/>
            </a:avLst>
          </a:prstGeom>
          <a:solidFill>
            <a:srgbClr val="FFFFFF"/>
          </a:solidFill>
          <a:ln w="12700">
            <a:solidFill>
              <a:srgbClr val="DCE3E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960120" y="1719072"/>
            <a:ext cx="10287000" cy="47548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algn="ctr" indent="0" marL="0">
              <a:buNone/>
            </a:pPr>
            <a:r>
              <a:rPr lang="en-US" sz="1600" i="1" dirty="0">
                <a:solidFill>
                  <a:srgbClr val="17202A"/>
                </a:solidFill>
              </a:rPr>
              <a:t>“Embora o trabalho remoto tenha ampliado a flexibilidade dos trabalhadores, muitas empresas passaram a discutir modelos híbridos como forma de preservar a interação entre as equipes.”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868680" y="2743200"/>
            <a:ext cx="4937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B1F3A"/>
                </a:solidFill>
              </a:rPr>
              <a:t>De acordo com o texto, é correto afirmar que:</a:t>
            </a:r>
            <a:endParaRPr lang="en-US" sz="1800" dirty="0"/>
          </a:p>
        </p:txBody>
      </p:sp>
      <p:sp>
        <p:nvSpPr>
          <p:cNvPr id="9" name="Shape 7"/>
          <p:cNvSpPr/>
          <p:nvPr/>
        </p:nvSpPr>
        <p:spPr>
          <a:xfrm>
            <a:off x="914400" y="3291840"/>
            <a:ext cx="347472" cy="347472"/>
          </a:xfrm>
          <a:prstGeom prst="ellipse">
            <a:avLst/>
          </a:prstGeom>
          <a:solidFill>
            <a:srgbClr val="EAF1F8"/>
          </a:solidFill>
          <a:ln w="12700">
            <a:solidFill>
              <a:srgbClr val="CBD8E6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914400" y="3355848"/>
            <a:ext cx="347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1E5AA8"/>
                </a:solidFill>
              </a:rPr>
              <a:t>A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1389888" y="3300984"/>
            <a:ext cx="9326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7202A"/>
                </a:solidFill>
              </a:rPr>
              <a:t>o trabalho remoto prejudicou a produtividade.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914400" y="3822192"/>
            <a:ext cx="347472" cy="347472"/>
          </a:xfrm>
          <a:prstGeom prst="ellipse">
            <a:avLst/>
          </a:prstGeom>
          <a:solidFill>
            <a:srgbClr val="EAF1F8"/>
          </a:solidFill>
          <a:ln w="12700">
            <a:solidFill>
              <a:srgbClr val="CBD8E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914400" y="3886200"/>
            <a:ext cx="347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1E5AA8"/>
                </a:solidFill>
              </a:rPr>
              <a:t>B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1389888" y="3831336"/>
            <a:ext cx="9326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7202A"/>
                </a:solidFill>
              </a:rPr>
              <a:t>as empresas pretendem acabar com o trabalho remoto.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914400" y="4352544"/>
            <a:ext cx="347472" cy="347472"/>
          </a:xfrm>
          <a:prstGeom prst="ellipse">
            <a:avLst/>
          </a:prstGeom>
          <a:solidFill>
            <a:srgbClr val="D9EAD3"/>
          </a:solidFill>
          <a:ln w="12700">
            <a:solidFill>
              <a:srgbClr val="7EB47A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914400" y="4416552"/>
            <a:ext cx="347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2E7D32"/>
                </a:solidFill>
              </a:rPr>
              <a:t>C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1389888" y="4361688"/>
            <a:ext cx="9326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2E7D32"/>
                </a:solidFill>
              </a:rPr>
              <a:t>o modelo híbrido é associado à preocupação com a interação das equipes.</a:t>
            </a:r>
            <a:endParaRPr lang="en-US" sz="1400" dirty="0"/>
          </a:p>
        </p:txBody>
      </p:sp>
      <p:sp>
        <p:nvSpPr>
          <p:cNvPr id="18" name="Shape 16"/>
          <p:cNvSpPr/>
          <p:nvPr/>
        </p:nvSpPr>
        <p:spPr>
          <a:xfrm>
            <a:off x="914400" y="4882896"/>
            <a:ext cx="347472" cy="347472"/>
          </a:xfrm>
          <a:prstGeom prst="ellipse">
            <a:avLst/>
          </a:prstGeom>
          <a:solidFill>
            <a:srgbClr val="EAF1F8"/>
          </a:solidFill>
          <a:ln w="12700">
            <a:solidFill>
              <a:srgbClr val="CBD8E6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914400" y="4946904"/>
            <a:ext cx="347472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dirty="0">
                <a:solidFill>
                  <a:srgbClr val="1E5AA8"/>
                </a:solidFill>
              </a:rPr>
              <a:t>D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1389888" y="4892040"/>
            <a:ext cx="9326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17202A"/>
                </a:solidFill>
              </a:rPr>
              <a:t>os trabalhadores preferem obrigatoriamente o trabalho presencial.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50040" y="6510528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5C6675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438912"/>
            <a:ext cx="10972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0B1F3A"/>
                </a:solidFill>
              </a:rPr>
              <a:t>A regra de ouro</a:t>
            </a:r>
            <a:endParaRPr lang="en-US" sz="2500" dirty="0"/>
          </a:p>
        </p:txBody>
      </p:sp>
      <p:sp>
        <p:nvSpPr>
          <p:cNvPr id="3" name="Text 1"/>
          <p:cNvSpPr/>
          <p:nvPr/>
        </p:nvSpPr>
        <p:spPr>
          <a:xfrm>
            <a:off x="585216" y="987552"/>
            <a:ext cx="106984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5C6675"/>
                </a:solidFill>
              </a:rPr>
              <a:t>A banca pode formular alternativas “plausíveis”. Sua tarefa é verificar se elas são sustentadas pelo texto.</a:t>
            </a:r>
            <a:endParaRPr lang="en-US" sz="1150" dirty="0"/>
          </a:p>
        </p:txBody>
      </p:sp>
      <p:sp>
        <p:nvSpPr>
          <p:cNvPr id="4" name="Shape 2"/>
          <p:cNvSpPr/>
          <p:nvPr/>
        </p:nvSpPr>
        <p:spPr>
          <a:xfrm>
            <a:off x="1234440" y="1828800"/>
            <a:ext cx="9738360" cy="1097280"/>
          </a:xfrm>
          <a:prstGeom prst="roundRect">
            <a:avLst>
              <a:gd name="adj" fmla="val 6667"/>
            </a:avLst>
          </a:prstGeom>
          <a:solidFill>
            <a:srgbClr val="F8F1DE"/>
          </a:solidFill>
          <a:ln w="12700">
            <a:solidFill>
              <a:srgbClr val="E8D7AA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99032" y="1975104"/>
            <a:ext cx="9409176" cy="8412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B1F3A"/>
                </a:solidFill>
              </a:rPr>
              <a:t>A resposta não é aquilo que parece lógico. É aquilo que pode ser sustentado pelo texto.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1234440" y="3383280"/>
            <a:ext cx="2926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B1F3A"/>
                </a:solidFill>
              </a:rPr>
              <a:t>Na prática, pergunte sempre: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1417320" y="3931920"/>
            <a:ext cx="8046720" cy="150876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/>
          <a:lstStyle/>
          <a:p>
            <a:r>
              <a:rPr lang="en-US" sz="1600" dirty="0">
                <a:solidFill>
                  <a:srgbClr val="17202A"/>
                </a:solidFill>
              </a:rPr>
              <a:t>Onde está a evidência?</a:t>
            </a:r>
            <a:endParaRPr lang="en-US" sz="1600" dirty="0"/>
          </a:p>
          <a:p>
            <a:r>
              <a:rPr lang="en-US" sz="1600" dirty="0">
                <a:solidFill>
                  <a:srgbClr val="17202A"/>
                </a:solidFill>
              </a:rPr>
              <a:t>A alternativa manteve a intensidade da afirmação?</a:t>
            </a:r>
            <a:endParaRPr lang="en-US" sz="1600" dirty="0"/>
          </a:p>
          <a:p>
            <a:r>
              <a:rPr lang="en-US" sz="1600" dirty="0">
                <a:solidFill>
                  <a:srgbClr val="17202A"/>
                </a:solidFill>
              </a:rPr>
              <a:t>Ela acrescentou alguma informação que o texto não deu?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778240" y="5074920"/>
            <a:ext cx="2011680" cy="347472"/>
          </a:xfrm>
          <a:prstGeom prst="roundRect">
            <a:avLst>
              <a:gd name="adj" fmla="val 21053"/>
            </a:avLst>
          </a:prstGeom>
          <a:solidFill>
            <a:srgbClr val="F8F1DE"/>
          </a:solidFill>
          <a:ln w="12700">
            <a:solidFill>
              <a:srgbClr val="F8F1DE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851392" y="5148072"/>
            <a:ext cx="186537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0B1F3A"/>
                </a:solidFill>
              </a:rPr>
              <a:t>evidência &gt; impressão</a:t>
            </a:r>
            <a:endParaRPr lang="en-US" sz="9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50040" y="6510528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5C6675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438912"/>
            <a:ext cx="10972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0B1F3A"/>
                </a:solidFill>
              </a:rPr>
              <a:t>Assunto: o campo geral do texto</a:t>
            </a:r>
            <a:endParaRPr lang="en-US" sz="2500" dirty="0"/>
          </a:p>
        </p:txBody>
      </p:sp>
      <p:sp>
        <p:nvSpPr>
          <p:cNvPr id="3" name="Text 1"/>
          <p:cNvSpPr/>
          <p:nvPr/>
        </p:nvSpPr>
        <p:spPr>
          <a:xfrm>
            <a:off x="585216" y="987552"/>
            <a:ext cx="106984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5C6675"/>
                </a:solidFill>
              </a:rPr>
              <a:t>Pergunta-guia: “Sobre o que o texto fala?”</a:t>
            </a:r>
            <a:endParaRPr lang="en-US" sz="1150" dirty="0"/>
          </a:p>
        </p:txBody>
      </p:sp>
      <p:sp>
        <p:nvSpPr>
          <p:cNvPr id="4" name="Shape 2"/>
          <p:cNvSpPr/>
          <p:nvPr/>
        </p:nvSpPr>
        <p:spPr>
          <a:xfrm>
            <a:off x="9829800" y="438912"/>
            <a:ext cx="1737360" cy="347472"/>
          </a:xfrm>
          <a:prstGeom prst="roundRect">
            <a:avLst>
              <a:gd name="adj" fmla="val 21053"/>
            </a:avLst>
          </a:prstGeom>
          <a:solidFill>
            <a:srgbClr val="EAF1F8"/>
          </a:solidFill>
          <a:ln w="12700">
            <a:solidFill>
              <a:srgbClr val="EAF1F8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9902952" y="512064"/>
            <a:ext cx="159105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1E5AA8"/>
                </a:solidFill>
              </a:rPr>
              <a:t>Nível 1</a:t>
            </a:r>
            <a:endParaRPr lang="en-US" sz="950" dirty="0"/>
          </a:p>
        </p:txBody>
      </p:sp>
      <p:sp>
        <p:nvSpPr>
          <p:cNvPr id="6" name="Shape 4"/>
          <p:cNvSpPr/>
          <p:nvPr/>
        </p:nvSpPr>
        <p:spPr>
          <a:xfrm>
            <a:off x="822960" y="1645920"/>
            <a:ext cx="5029200" cy="1965960"/>
          </a:xfrm>
          <a:prstGeom prst="roundRect">
            <a:avLst>
              <a:gd name="adj" fmla="val 3721"/>
            </a:avLst>
          </a:prstGeom>
          <a:solidFill>
            <a:srgbClr val="FFFFFF"/>
          </a:solidFill>
          <a:ln w="12700">
            <a:solidFill>
              <a:srgbClr val="DCE3EA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822960" y="1645920"/>
            <a:ext cx="73152" cy="1965960"/>
          </a:xfrm>
          <a:prstGeom prst="rect">
            <a:avLst/>
          </a:prstGeom>
          <a:solidFill>
            <a:srgbClr val="1E5AA8"/>
          </a:solidFill>
          <a:ln w="12700">
            <a:solidFill>
              <a:srgbClr val="1E5AA8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024128" y="1792224"/>
            <a:ext cx="4700016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B1F3A"/>
                </a:solidFill>
              </a:rPr>
              <a:t>Definição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1024128" y="2157984"/>
            <a:ext cx="4681728" cy="13258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17202A"/>
                </a:solidFill>
              </a:rPr>
              <a:t>É o campo mais amplo. Normalmente pode ser expresso por uma palavra ou expressão curta.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6309360" y="1645920"/>
            <a:ext cx="5029200" cy="1965960"/>
          </a:xfrm>
          <a:prstGeom prst="roundRect">
            <a:avLst>
              <a:gd name="adj" fmla="val 3721"/>
            </a:avLst>
          </a:prstGeom>
          <a:solidFill>
            <a:srgbClr val="FFFFFF"/>
          </a:solidFill>
          <a:ln w="12700">
            <a:solidFill>
              <a:srgbClr val="DCE3EA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6309360" y="1645920"/>
            <a:ext cx="73152" cy="1965960"/>
          </a:xfrm>
          <a:prstGeom prst="rect">
            <a:avLst/>
          </a:prstGeom>
          <a:solidFill>
            <a:srgbClr val="2A7F80"/>
          </a:solidFill>
          <a:ln w="12700">
            <a:solidFill>
              <a:srgbClr val="2A7F80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510528" y="1792224"/>
            <a:ext cx="4700016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B1F3A"/>
                </a:solidFill>
              </a:rPr>
              <a:t>Exemplo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6510528" y="2157984"/>
            <a:ext cx="4681728" cy="13258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17202A"/>
                </a:solidFill>
              </a:rPr>
              <a:t>Texto sobre trabalho remoto, flexibilidade e modelos híbridos.</a:t>
            </a:r>
            <a:endParaRPr lang="en-US" sz="1150" dirty="0"/>
          </a:p>
          <a:p>
            <a:pPr indent="0" marL="0">
              <a:buNone/>
            </a:pPr>
            <a:endParaRPr lang="en-US" sz="1150" dirty="0"/>
          </a:p>
          <a:p>
            <a:pPr indent="0" marL="0">
              <a:buNone/>
            </a:pPr>
            <a:r>
              <a:rPr lang="en-US" sz="1150" dirty="0">
                <a:solidFill>
                  <a:srgbClr val="17202A"/>
                </a:solidFill>
              </a:rPr>
              <a:t>Assunto: modelos de trabalho / trabalho remoto.</a:t>
            </a:r>
            <a:endParaRPr lang="en-US" sz="1150" dirty="0"/>
          </a:p>
        </p:txBody>
      </p:sp>
      <p:sp>
        <p:nvSpPr>
          <p:cNvPr id="14" name="Shape 12"/>
          <p:cNvSpPr/>
          <p:nvPr/>
        </p:nvSpPr>
        <p:spPr>
          <a:xfrm>
            <a:off x="2423160" y="4251960"/>
            <a:ext cx="7360920" cy="868680"/>
          </a:xfrm>
          <a:prstGeom prst="roundRect">
            <a:avLst>
              <a:gd name="adj" fmla="val 8421"/>
            </a:avLst>
          </a:prstGeom>
          <a:solidFill>
            <a:srgbClr val="F8F1DE"/>
          </a:solidFill>
          <a:ln w="12700">
            <a:solidFill>
              <a:srgbClr val="E8D7A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2587752" y="4398264"/>
            <a:ext cx="7031736" cy="6126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B1F3A"/>
                </a:solidFill>
              </a:rPr>
              <a:t>Assunto é amplo. Tema é recortado.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50040" y="6510528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5C6675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438912"/>
            <a:ext cx="10972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0B1F3A"/>
                </a:solidFill>
              </a:rPr>
              <a:t>Tema: o recorte do assunto</a:t>
            </a:r>
            <a:endParaRPr lang="en-US" sz="2500" dirty="0"/>
          </a:p>
        </p:txBody>
      </p:sp>
      <p:sp>
        <p:nvSpPr>
          <p:cNvPr id="3" name="Text 1"/>
          <p:cNvSpPr/>
          <p:nvPr/>
        </p:nvSpPr>
        <p:spPr>
          <a:xfrm>
            <a:off x="585216" y="987552"/>
            <a:ext cx="106984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5C6675"/>
                </a:solidFill>
              </a:rPr>
              <a:t>Pergunta-guia: “Qual aspecto do assunto está sendo discutido?”</a:t>
            </a:r>
            <a:endParaRPr lang="en-US" sz="1150" dirty="0"/>
          </a:p>
        </p:txBody>
      </p:sp>
      <p:sp>
        <p:nvSpPr>
          <p:cNvPr id="4" name="Shape 2"/>
          <p:cNvSpPr/>
          <p:nvPr/>
        </p:nvSpPr>
        <p:spPr>
          <a:xfrm>
            <a:off x="9829800" y="438912"/>
            <a:ext cx="1737360" cy="347472"/>
          </a:xfrm>
          <a:prstGeom prst="roundRect">
            <a:avLst>
              <a:gd name="adj" fmla="val 21053"/>
            </a:avLst>
          </a:prstGeom>
          <a:solidFill>
            <a:srgbClr val="EAF1F8"/>
          </a:solidFill>
          <a:ln w="12700">
            <a:solidFill>
              <a:srgbClr val="EAF1F8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9902952" y="512064"/>
            <a:ext cx="159105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1E5AA8"/>
                </a:solidFill>
              </a:rPr>
              <a:t>Nível 2</a:t>
            </a:r>
            <a:endParaRPr lang="en-US" sz="950" dirty="0"/>
          </a:p>
        </p:txBody>
      </p:sp>
      <p:sp>
        <p:nvSpPr>
          <p:cNvPr id="6" name="Shape 4"/>
          <p:cNvSpPr/>
          <p:nvPr/>
        </p:nvSpPr>
        <p:spPr>
          <a:xfrm>
            <a:off x="960120" y="1874520"/>
            <a:ext cx="3108960" cy="1143000"/>
          </a:xfrm>
          <a:prstGeom prst="chevron">
            <a:avLst/>
          </a:prstGeom>
          <a:solidFill>
            <a:srgbClr val="EAF1F8"/>
          </a:solidFill>
          <a:ln w="12700">
            <a:solidFill>
              <a:srgbClr val="C9D8E7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325880" y="2176272"/>
            <a:ext cx="20574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1E5AA8"/>
                </a:solidFill>
              </a:rPr>
              <a:t>ASSUNTO</a:t>
            </a:r>
            <a:endParaRPr lang="en-US" sz="1800" dirty="0"/>
          </a:p>
          <a:p>
            <a:pPr algn="ctr" indent="0" marL="0">
              <a:buNone/>
            </a:pPr>
            <a:r>
              <a:rPr lang="en-US" sz="1800" b="1" dirty="0">
                <a:solidFill>
                  <a:srgbClr val="1E5AA8"/>
                </a:solidFill>
              </a:rPr>
              <a:t>Trabalho remoto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4480560" y="1874520"/>
            <a:ext cx="3108960" cy="1143000"/>
          </a:xfrm>
          <a:prstGeom prst="chevron">
            <a:avLst/>
          </a:prstGeom>
          <a:solidFill>
            <a:srgbClr val="EAF5F3"/>
          </a:solidFill>
          <a:ln w="12700">
            <a:solidFill>
              <a:srgbClr val="BFDAD7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828032" y="2148840"/>
            <a:ext cx="21488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2A7F80"/>
                </a:solidFill>
              </a:rPr>
              <a:t>TEMA</a:t>
            </a:r>
            <a:endParaRPr lang="en-US" sz="1800" dirty="0"/>
          </a:p>
          <a:p>
            <a:pPr algn="ctr" indent="0" marL="0">
              <a:buNone/>
            </a:pPr>
            <a:r>
              <a:rPr lang="en-US" sz="1800" b="1" dirty="0">
                <a:solidFill>
                  <a:srgbClr val="2A7F80"/>
                </a:solidFill>
              </a:rPr>
              <a:t>Modelo híbrido e interação</a:t>
            </a:r>
            <a:endParaRPr lang="en-US" sz="1800" dirty="0"/>
          </a:p>
        </p:txBody>
      </p:sp>
      <p:sp>
        <p:nvSpPr>
          <p:cNvPr id="10" name="Shape 8"/>
          <p:cNvSpPr/>
          <p:nvPr/>
        </p:nvSpPr>
        <p:spPr>
          <a:xfrm>
            <a:off x="8001000" y="1874520"/>
            <a:ext cx="3108960" cy="1143000"/>
          </a:xfrm>
          <a:prstGeom prst="chevron">
            <a:avLst/>
          </a:prstGeom>
          <a:solidFill>
            <a:srgbClr val="F8F1DE"/>
          </a:solidFill>
          <a:ln w="12700">
            <a:solidFill>
              <a:srgbClr val="E8D7A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321040" y="2093976"/>
            <a:ext cx="224028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0B1F3A"/>
                </a:solidFill>
              </a:rPr>
              <a:t>IDEIA PRINCIPAL</a:t>
            </a:r>
            <a:endParaRPr lang="en-US" sz="1700" dirty="0"/>
          </a:p>
          <a:p>
            <a:pPr algn="ctr" indent="0" marL="0">
              <a:buNone/>
            </a:pPr>
            <a:r>
              <a:rPr lang="en-US" sz="1700" b="1" dirty="0">
                <a:solidFill>
                  <a:srgbClr val="0B1F3A"/>
                </a:solidFill>
              </a:rPr>
              <a:t>O que o autor afirma sobre isso</a:t>
            </a:r>
            <a:endParaRPr lang="en-US" sz="1700" dirty="0"/>
          </a:p>
        </p:txBody>
      </p:sp>
      <p:sp>
        <p:nvSpPr>
          <p:cNvPr id="12" name="Text 10"/>
          <p:cNvSpPr/>
          <p:nvPr/>
        </p:nvSpPr>
        <p:spPr>
          <a:xfrm>
            <a:off x="1874520" y="4069080"/>
            <a:ext cx="8503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0B1F3A"/>
                </a:solidFill>
              </a:rPr>
              <a:t>O tema funciona como um “zoom”: mantém o assunto, mas delimita o foco.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50040" y="6510528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5C6675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438912"/>
            <a:ext cx="10972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0B1F3A"/>
                </a:solidFill>
              </a:rPr>
              <a:t>Ideia principal: a mensagem central</a:t>
            </a:r>
            <a:endParaRPr lang="en-US" sz="2500" dirty="0"/>
          </a:p>
        </p:txBody>
      </p:sp>
      <p:sp>
        <p:nvSpPr>
          <p:cNvPr id="3" name="Text 1"/>
          <p:cNvSpPr/>
          <p:nvPr/>
        </p:nvSpPr>
        <p:spPr>
          <a:xfrm>
            <a:off x="585216" y="987552"/>
            <a:ext cx="106984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5C6675"/>
                </a:solidFill>
              </a:rPr>
              <a:t>Pergunta-guia: “O que o autor está dizendo sobre esse tema?”</a:t>
            </a:r>
            <a:endParaRPr lang="en-US" sz="1150" dirty="0"/>
          </a:p>
        </p:txBody>
      </p:sp>
      <p:sp>
        <p:nvSpPr>
          <p:cNvPr id="4" name="Shape 2"/>
          <p:cNvSpPr/>
          <p:nvPr/>
        </p:nvSpPr>
        <p:spPr>
          <a:xfrm>
            <a:off x="9829800" y="438912"/>
            <a:ext cx="1737360" cy="347472"/>
          </a:xfrm>
          <a:prstGeom prst="roundRect">
            <a:avLst>
              <a:gd name="adj" fmla="val 21053"/>
            </a:avLst>
          </a:prstGeom>
          <a:solidFill>
            <a:srgbClr val="EAF1F8"/>
          </a:solidFill>
          <a:ln w="12700">
            <a:solidFill>
              <a:srgbClr val="EAF1F8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9902952" y="512064"/>
            <a:ext cx="159105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1E5AA8"/>
                </a:solidFill>
              </a:rPr>
              <a:t>Nível 3</a:t>
            </a:r>
            <a:endParaRPr lang="en-US" sz="950" dirty="0"/>
          </a:p>
        </p:txBody>
      </p:sp>
      <p:sp>
        <p:nvSpPr>
          <p:cNvPr id="6" name="Text 4"/>
          <p:cNvSpPr/>
          <p:nvPr/>
        </p:nvSpPr>
        <p:spPr>
          <a:xfrm>
            <a:off x="822960" y="1554480"/>
            <a:ext cx="1097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E5AA8"/>
                </a:solidFill>
              </a:rPr>
              <a:t>Exemplo: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960120" y="1965960"/>
            <a:ext cx="10149840" cy="9601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B1F3A"/>
                </a:solidFill>
              </a:rPr>
              <a:t>Embora o trabalho remoto ofereça flexibilidade, empresas consideram o modelo híbrido para preservar a interação entre as equipes.</a:t>
            </a:r>
            <a:endParaRPr lang="en-US" sz="2200" dirty="0"/>
          </a:p>
        </p:txBody>
      </p:sp>
      <p:sp>
        <p:nvSpPr>
          <p:cNvPr id="8" name="Shape 6"/>
          <p:cNvSpPr/>
          <p:nvPr/>
        </p:nvSpPr>
        <p:spPr>
          <a:xfrm>
            <a:off x="1005840" y="3429000"/>
            <a:ext cx="2971800" cy="1280160"/>
          </a:xfrm>
          <a:prstGeom prst="roundRect">
            <a:avLst>
              <a:gd name="adj" fmla="val 5714"/>
            </a:avLst>
          </a:prstGeom>
          <a:solidFill>
            <a:srgbClr val="FFFFFF"/>
          </a:solidFill>
          <a:ln w="12700">
            <a:solidFill>
              <a:srgbClr val="DCE3EA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005840" y="3429000"/>
            <a:ext cx="73152" cy="1280160"/>
          </a:xfrm>
          <a:prstGeom prst="rect">
            <a:avLst/>
          </a:prstGeom>
          <a:solidFill>
            <a:srgbClr val="1E5AA8"/>
          </a:solidFill>
          <a:ln w="12700">
            <a:solidFill>
              <a:srgbClr val="1E5AA8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207008" y="3575304"/>
            <a:ext cx="2642616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B1F3A"/>
                </a:solidFill>
              </a:rPr>
              <a:t>Assunto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1207008" y="3941064"/>
            <a:ext cx="2624328" cy="6400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17202A"/>
                </a:solidFill>
              </a:rPr>
              <a:t>Trabalho remoto</a:t>
            </a:r>
            <a:endParaRPr lang="en-US" sz="1150" dirty="0"/>
          </a:p>
        </p:txBody>
      </p:sp>
      <p:sp>
        <p:nvSpPr>
          <p:cNvPr id="12" name="Shape 10"/>
          <p:cNvSpPr/>
          <p:nvPr/>
        </p:nvSpPr>
        <p:spPr>
          <a:xfrm>
            <a:off x="4617720" y="3429000"/>
            <a:ext cx="2971800" cy="1280160"/>
          </a:xfrm>
          <a:prstGeom prst="roundRect">
            <a:avLst>
              <a:gd name="adj" fmla="val 5714"/>
            </a:avLst>
          </a:prstGeom>
          <a:solidFill>
            <a:srgbClr val="FFFFFF"/>
          </a:solidFill>
          <a:ln w="12700">
            <a:solidFill>
              <a:srgbClr val="DCE3EA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4617720" y="3429000"/>
            <a:ext cx="73152" cy="1280160"/>
          </a:xfrm>
          <a:prstGeom prst="rect">
            <a:avLst/>
          </a:prstGeom>
          <a:solidFill>
            <a:srgbClr val="2A7F80"/>
          </a:solidFill>
          <a:ln w="12700">
            <a:solidFill>
              <a:srgbClr val="2A7F80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818888" y="3575304"/>
            <a:ext cx="2642616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B1F3A"/>
                </a:solidFill>
              </a:rPr>
              <a:t>Tema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4818888" y="3941064"/>
            <a:ext cx="2624328" cy="6400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17202A"/>
                </a:solidFill>
              </a:rPr>
              <a:t>Modelos híbridos e interação</a:t>
            </a:r>
            <a:endParaRPr lang="en-US" sz="1150" dirty="0"/>
          </a:p>
        </p:txBody>
      </p:sp>
      <p:sp>
        <p:nvSpPr>
          <p:cNvPr id="16" name="Shape 14"/>
          <p:cNvSpPr/>
          <p:nvPr/>
        </p:nvSpPr>
        <p:spPr>
          <a:xfrm>
            <a:off x="8229600" y="3429000"/>
            <a:ext cx="2971800" cy="1280160"/>
          </a:xfrm>
          <a:prstGeom prst="roundRect">
            <a:avLst>
              <a:gd name="adj" fmla="val 5714"/>
            </a:avLst>
          </a:prstGeom>
          <a:solidFill>
            <a:srgbClr val="FFFFFF"/>
          </a:solidFill>
          <a:ln w="12700">
            <a:solidFill>
              <a:srgbClr val="DCE3EA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8229600" y="3429000"/>
            <a:ext cx="73152" cy="1280160"/>
          </a:xfrm>
          <a:prstGeom prst="rect">
            <a:avLst/>
          </a:prstGeom>
          <a:solidFill>
            <a:srgbClr val="D9A441"/>
          </a:solidFill>
          <a:ln w="12700">
            <a:solidFill>
              <a:srgbClr val="D9A441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8430768" y="3575304"/>
            <a:ext cx="2642616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B1F3A"/>
                </a:solidFill>
              </a:rPr>
              <a:t>Ideia principal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8430768" y="3941064"/>
            <a:ext cx="2624328" cy="6400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17202A"/>
                </a:solidFill>
              </a:rPr>
              <a:t>Flexibilidade + necessidade de preservar interação</a:t>
            </a:r>
            <a:endParaRPr lang="en-US" sz="11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50040" y="6510528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5C6675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438912"/>
            <a:ext cx="10972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0B1F3A"/>
                </a:solidFill>
              </a:rPr>
              <a:t>Assunto × tema × ideia principal</a:t>
            </a:r>
            <a:endParaRPr lang="en-US" sz="2500" dirty="0"/>
          </a:p>
        </p:txBody>
      </p:sp>
      <p:sp>
        <p:nvSpPr>
          <p:cNvPr id="3" name="Text 1"/>
          <p:cNvSpPr/>
          <p:nvPr/>
        </p:nvSpPr>
        <p:spPr>
          <a:xfrm>
            <a:off x="585216" y="987552"/>
            <a:ext cx="106984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5C6675"/>
                </a:solidFill>
              </a:rPr>
              <a:t>Use esta sequência para não “pular” diretamente para uma interpretação excessiva.</a:t>
            </a:r>
            <a:endParaRPr lang="en-US" sz="1150" dirty="0"/>
          </a:p>
        </p:txBody>
      </p:sp>
      <p:sp>
        <p:nvSpPr>
          <p:cNvPr id="4" name="Shape 2"/>
          <p:cNvSpPr/>
          <p:nvPr/>
        </p:nvSpPr>
        <p:spPr>
          <a:xfrm>
            <a:off x="822960" y="1920240"/>
            <a:ext cx="2788920" cy="2148840"/>
          </a:xfrm>
          <a:prstGeom prst="roundRect">
            <a:avLst>
              <a:gd name="adj" fmla="val 3404"/>
            </a:avLst>
          </a:prstGeom>
          <a:solidFill>
            <a:srgbClr val="FFFFFF"/>
          </a:solidFill>
          <a:ln w="12700">
            <a:solidFill>
              <a:srgbClr val="DCE3EA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810512" y="1481328"/>
            <a:ext cx="804672" cy="804672"/>
          </a:xfrm>
          <a:prstGeom prst="ellipse">
            <a:avLst/>
          </a:prstGeom>
          <a:solidFill>
            <a:srgbClr val="1E5AA8"/>
          </a:solidFill>
          <a:ln w="12700">
            <a:solidFill>
              <a:srgbClr val="1E5AA8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810512" y="1664208"/>
            <a:ext cx="80467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1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1097280" y="2514600"/>
            <a:ext cx="2240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B1F3A"/>
                </a:solidFill>
              </a:rPr>
              <a:t>ASSUNTO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1078992" y="3063240"/>
            <a:ext cx="226771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5C6675"/>
                </a:solidFill>
              </a:rPr>
              <a:t>Sobre o que fala?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4224528" y="1920240"/>
            <a:ext cx="2788920" cy="2148840"/>
          </a:xfrm>
          <a:prstGeom prst="roundRect">
            <a:avLst>
              <a:gd name="adj" fmla="val 3404"/>
            </a:avLst>
          </a:prstGeom>
          <a:solidFill>
            <a:srgbClr val="FFFFFF"/>
          </a:solidFill>
          <a:ln w="12700">
            <a:solidFill>
              <a:srgbClr val="DCE3EA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5212080" y="1481328"/>
            <a:ext cx="804672" cy="804672"/>
          </a:xfrm>
          <a:prstGeom prst="ellipse">
            <a:avLst/>
          </a:prstGeom>
          <a:solidFill>
            <a:srgbClr val="2A7F80"/>
          </a:solidFill>
          <a:ln w="12700">
            <a:solidFill>
              <a:srgbClr val="2A7F80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5212080" y="1664208"/>
            <a:ext cx="80467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2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4498848" y="2514600"/>
            <a:ext cx="2240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B1F3A"/>
                </a:solidFill>
              </a:rPr>
              <a:t>TEMA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4480560" y="3063240"/>
            <a:ext cx="226771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5C6675"/>
                </a:solidFill>
              </a:rPr>
              <a:t>Qual recorte?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7626096" y="1920240"/>
            <a:ext cx="2788920" cy="2148840"/>
          </a:xfrm>
          <a:prstGeom prst="roundRect">
            <a:avLst>
              <a:gd name="adj" fmla="val 3404"/>
            </a:avLst>
          </a:prstGeom>
          <a:solidFill>
            <a:srgbClr val="FFFFFF"/>
          </a:solidFill>
          <a:ln w="12700">
            <a:solidFill>
              <a:srgbClr val="DCE3EA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8613648" y="1481328"/>
            <a:ext cx="804672" cy="804672"/>
          </a:xfrm>
          <a:prstGeom prst="ellipse">
            <a:avLst/>
          </a:prstGeom>
          <a:solidFill>
            <a:srgbClr val="D9A441"/>
          </a:solidFill>
          <a:ln w="12700">
            <a:solidFill>
              <a:srgbClr val="D9A441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613648" y="1664208"/>
            <a:ext cx="80467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</a:rPr>
              <a:t>3</a:t>
            </a: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7900416" y="2514600"/>
            <a:ext cx="2240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B1F3A"/>
                </a:solidFill>
              </a:rPr>
              <a:t>IDEIA PRINCIPAL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7882128" y="3063240"/>
            <a:ext cx="226771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dirty="0">
                <a:solidFill>
                  <a:srgbClr val="5C6675"/>
                </a:solidFill>
              </a:rPr>
              <a:t>O que afirma?</a:t>
            </a:r>
            <a:endParaRPr lang="en-US" sz="1500" dirty="0"/>
          </a:p>
        </p:txBody>
      </p:sp>
      <p:sp>
        <p:nvSpPr>
          <p:cNvPr id="19" name="Shape 17"/>
          <p:cNvSpPr/>
          <p:nvPr/>
        </p:nvSpPr>
        <p:spPr>
          <a:xfrm>
            <a:off x="2240280" y="4892040"/>
            <a:ext cx="7726680" cy="822960"/>
          </a:xfrm>
          <a:prstGeom prst="roundRect">
            <a:avLst>
              <a:gd name="adj" fmla="val 8889"/>
            </a:avLst>
          </a:prstGeom>
          <a:solidFill>
            <a:srgbClr val="F8F1DE"/>
          </a:solidFill>
          <a:ln w="12700">
            <a:solidFill>
              <a:srgbClr val="E8D7AA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2404872" y="5038344"/>
            <a:ext cx="7397496" cy="566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B1F3A"/>
                </a:solidFill>
              </a:rPr>
              <a:t>Do amplo para o específico. Do texto para a conclusão.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50040" y="6510528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5C6675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438912"/>
            <a:ext cx="10972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0B1F3A"/>
                </a:solidFill>
              </a:rPr>
              <a:t>Informação explícita</a:t>
            </a:r>
            <a:endParaRPr lang="en-US" sz="2500" dirty="0"/>
          </a:p>
        </p:txBody>
      </p:sp>
      <p:sp>
        <p:nvSpPr>
          <p:cNvPr id="3" name="Text 1"/>
          <p:cNvSpPr/>
          <p:nvPr/>
        </p:nvSpPr>
        <p:spPr>
          <a:xfrm>
            <a:off x="585216" y="987552"/>
            <a:ext cx="106984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5C6675"/>
                </a:solidFill>
              </a:rPr>
              <a:t>Está diretamente formulada no texto. Você não precisa completar nada.</a:t>
            </a:r>
            <a:endParaRPr lang="en-US" sz="1150" dirty="0"/>
          </a:p>
        </p:txBody>
      </p:sp>
      <p:sp>
        <p:nvSpPr>
          <p:cNvPr id="4" name="Shape 2"/>
          <p:cNvSpPr/>
          <p:nvPr/>
        </p:nvSpPr>
        <p:spPr>
          <a:xfrm>
            <a:off x="9829800" y="438912"/>
            <a:ext cx="1737360" cy="347472"/>
          </a:xfrm>
          <a:prstGeom prst="roundRect">
            <a:avLst>
              <a:gd name="adj" fmla="val 21053"/>
            </a:avLst>
          </a:prstGeom>
          <a:solidFill>
            <a:srgbClr val="EAF1F8"/>
          </a:solidFill>
          <a:ln w="12700">
            <a:solidFill>
              <a:srgbClr val="EAF1F8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9902952" y="512064"/>
            <a:ext cx="159105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1E5AA8"/>
                </a:solidFill>
              </a:rPr>
              <a:t>Fato textual</a:t>
            </a:r>
            <a:endParaRPr lang="en-US" sz="950" dirty="0"/>
          </a:p>
        </p:txBody>
      </p:sp>
      <p:sp>
        <p:nvSpPr>
          <p:cNvPr id="6" name="Text 4"/>
          <p:cNvSpPr/>
          <p:nvPr/>
        </p:nvSpPr>
        <p:spPr>
          <a:xfrm>
            <a:off x="914400" y="1600200"/>
            <a:ext cx="914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E5AA8"/>
                </a:solidFill>
              </a:rPr>
              <a:t>Texto: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1005840" y="2011680"/>
            <a:ext cx="10012680" cy="868680"/>
          </a:xfrm>
          <a:prstGeom prst="roundRect">
            <a:avLst>
              <a:gd name="adj" fmla="val 8421"/>
            </a:avLst>
          </a:prstGeom>
          <a:solidFill>
            <a:srgbClr val="F8F1DE"/>
          </a:solidFill>
          <a:ln w="12700">
            <a:solidFill>
              <a:srgbClr val="E8D7A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170432" y="2157984"/>
            <a:ext cx="9683496" cy="6126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B1F3A"/>
                </a:solidFill>
              </a:rPr>
              <a:t>“A arrecadação tributária aumentou no primeiro semestre.”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960120" y="3429000"/>
            <a:ext cx="4572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B1F3A"/>
                </a:solidFill>
              </a:rPr>
              <a:t>Pergunta: A arrecadação aumentou?</a:t>
            </a:r>
            <a:endParaRPr lang="en-US" sz="2000" dirty="0"/>
          </a:p>
        </p:txBody>
      </p:sp>
      <p:sp>
        <p:nvSpPr>
          <p:cNvPr id="10" name="Shape 8"/>
          <p:cNvSpPr/>
          <p:nvPr/>
        </p:nvSpPr>
        <p:spPr>
          <a:xfrm>
            <a:off x="6675120" y="3246120"/>
            <a:ext cx="1920240" cy="731520"/>
          </a:xfrm>
          <a:prstGeom prst="roundRect">
            <a:avLst>
              <a:gd name="adj" fmla="val 10000"/>
            </a:avLst>
          </a:prstGeom>
          <a:solidFill>
            <a:srgbClr val="D9EAD3"/>
          </a:solidFill>
          <a:ln w="12700">
            <a:solidFill>
              <a:srgbClr val="9AC391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5120" y="3456432"/>
            <a:ext cx="1920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2E7D32"/>
                </a:solidFill>
              </a:rPr>
              <a:t>SIM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960120" y="4343400"/>
            <a:ext cx="7772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5C6675"/>
                </a:solidFill>
              </a:rPr>
              <a:t>A evidência está escrita de forma direta.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50040" y="6510528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5C6675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438912"/>
            <a:ext cx="10972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0B1F3A"/>
                </a:solidFill>
              </a:rPr>
              <a:t>Informação implícita</a:t>
            </a:r>
            <a:endParaRPr lang="en-US" sz="2500" dirty="0"/>
          </a:p>
        </p:txBody>
      </p:sp>
      <p:sp>
        <p:nvSpPr>
          <p:cNvPr id="3" name="Text 1"/>
          <p:cNvSpPr/>
          <p:nvPr/>
        </p:nvSpPr>
        <p:spPr>
          <a:xfrm>
            <a:off x="585216" y="987552"/>
            <a:ext cx="106984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5C6675"/>
                </a:solidFill>
              </a:rPr>
              <a:t>Não aparece como frase independente, mas é pressuposta pela estrutura do enunciado.</a:t>
            </a:r>
            <a:endParaRPr lang="en-US" sz="1150" dirty="0"/>
          </a:p>
        </p:txBody>
      </p:sp>
      <p:sp>
        <p:nvSpPr>
          <p:cNvPr id="4" name="Shape 2"/>
          <p:cNvSpPr/>
          <p:nvPr/>
        </p:nvSpPr>
        <p:spPr>
          <a:xfrm>
            <a:off x="9829800" y="438912"/>
            <a:ext cx="1737360" cy="347472"/>
          </a:xfrm>
          <a:prstGeom prst="roundRect">
            <a:avLst>
              <a:gd name="adj" fmla="val 21053"/>
            </a:avLst>
          </a:prstGeom>
          <a:solidFill>
            <a:srgbClr val="EAF1F8"/>
          </a:solidFill>
          <a:ln w="12700">
            <a:solidFill>
              <a:srgbClr val="EAF1F8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9902952" y="512064"/>
            <a:ext cx="159105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1E5AA8"/>
                </a:solidFill>
              </a:rPr>
              <a:t>Pressuposto</a:t>
            </a:r>
            <a:endParaRPr lang="en-US" sz="950" dirty="0"/>
          </a:p>
        </p:txBody>
      </p:sp>
      <p:sp>
        <p:nvSpPr>
          <p:cNvPr id="6" name="Shape 4"/>
          <p:cNvSpPr/>
          <p:nvPr/>
        </p:nvSpPr>
        <p:spPr>
          <a:xfrm>
            <a:off x="1463040" y="1691640"/>
            <a:ext cx="9281160" cy="868680"/>
          </a:xfrm>
          <a:prstGeom prst="roundRect">
            <a:avLst>
              <a:gd name="adj" fmla="val 8421"/>
            </a:avLst>
          </a:prstGeom>
          <a:solidFill>
            <a:srgbClr val="F8F1DE"/>
          </a:solidFill>
          <a:ln w="12700">
            <a:solidFill>
              <a:srgbClr val="E8D7A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627632" y="1837944"/>
            <a:ext cx="8951976" cy="6126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B1F3A"/>
                </a:solidFill>
              </a:rPr>
              <a:t>“João deixou de trabalhar na empresa.”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1143000" y="3017520"/>
            <a:ext cx="4297680" cy="1325880"/>
          </a:xfrm>
          <a:prstGeom prst="roundRect">
            <a:avLst>
              <a:gd name="adj" fmla="val 5517"/>
            </a:avLst>
          </a:prstGeom>
          <a:solidFill>
            <a:srgbClr val="FFFFFF"/>
          </a:solidFill>
          <a:ln w="12700">
            <a:solidFill>
              <a:srgbClr val="DCE3EA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143000" y="3017520"/>
            <a:ext cx="73152" cy="1325880"/>
          </a:xfrm>
          <a:prstGeom prst="rect">
            <a:avLst/>
          </a:prstGeom>
          <a:solidFill>
            <a:srgbClr val="1E5AA8"/>
          </a:solidFill>
          <a:ln w="12700">
            <a:solidFill>
              <a:srgbClr val="1E5AA8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344168" y="3163824"/>
            <a:ext cx="3968496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B1F3A"/>
                </a:solidFill>
              </a:rPr>
              <a:t>O texto afirma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1344168" y="3529584"/>
            <a:ext cx="3950208" cy="6858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17202A"/>
                </a:solidFill>
              </a:rPr>
              <a:t>João deixou de trabalhar na empresa.</a:t>
            </a:r>
            <a:endParaRPr lang="en-US" sz="1150" dirty="0"/>
          </a:p>
        </p:txBody>
      </p:sp>
      <p:sp>
        <p:nvSpPr>
          <p:cNvPr id="12" name="Shape 10"/>
          <p:cNvSpPr/>
          <p:nvPr/>
        </p:nvSpPr>
        <p:spPr>
          <a:xfrm>
            <a:off x="6446520" y="3017520"/>
            <a:ext cx="4297680" cy="1325880"/>
          </a:xfrm>
          <a:prstGeom prst="roundRect">
            <a:avLst>
              <a:gd name="adj" fmla="val 5517"/>
            </a:avLst>
          </a:prstGeom>
          <a:solidFill>
            <a:srgbClr val="FFFFFF"/>
          </a:solidFill>
          <a:ln w="12700">
            <a:solidFill>
              <a:srgbClr val="DCE3EA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446520" y="3017520"/>
            <a:ext cx="73152" cy="1325880"/>
          </a:xfrm>
          <a:prstGeom prst="rect">
            <a:avLst/>
          </a:prstGeom>
          <a:solidFill>
            <a:srgbClr val="2A7F80"/>
          </a:solidFill>
          <a:ln w="12700">
            <a:solidFill>
              <a:srgbClr val="2A7F80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647688" y="3163824"/>
            <a:ext cx="3968496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B1F3A"/>
                </a:solidFill>
              </a:rPr>
              <a:t>O texto pressupõe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6647688" y="3529584"/>
            <a:ext cx="3950208" cy="6858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17202A"/>
                </a:solidFill>
              </a:rPr>
              <a:t>João trabalhava na empresa antes.</a:t>
            </a:r>
            <a:endParaRPr lang="en-US" sz="1150" dirty="0"/>
          </a:p>
        </p:txBody>
      </p:sp>
      <p:sp>
        <p:nvSpPr>
          <p:cNvPr id="16" name="Text 14"/>
          <p:cNvSpPr/>
          <p:nvPr/>
        </p:nvSpPr>
        <p:spPr>
          <a:xfrm>
            <a:off x="1508760" y="4983480"/>
            <a:ext cx="9144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0B1F3A"/>
                </a:solidFill>
              </a:rPr>
              <a:t>Palavras como “parou”, “voltou”, “continua”, “deixou de” frequentemente carregam pressupostos.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50040" y="6510528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5C6675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438912"/>
            <a:ext cx="10972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0B1F3A"/>
                </a:solidFill>
              </a:rPr>
              <a:t>Inferência: concluir sem inventar</a:t>
            </a:r>
            <a:endParaRPr lang="en-US" sz="2500" dirty="0"/>
          </a:p>
        </p:txBody>
      </p:sp>
      <p:sp>
        <p:nvSpPr>
          <p:cNvPr id="3" name="Text 1"/>
          <p:cNvSpPr/>
          <p:nvPr/>
        </p:nvSpPr>
        <p:spPr>
          <a:xfrm>
            <a:off x="585216" y="987552"/>
            <a:ext cx="106984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5C6675"/>
                </a:solidFill>
              </a:rPr>
              <a:t>A conclusão precisa ser plausível e, principalmente, apoiada pelas pistas fornecidas.</a:t>
            </a:r>
            <a:endParaRPr lang="en-US" sz="1150" dirty="0"/>
          </a:p>
        </p:txBody>
      </p:sp>
      <p:sp>
        <p:nvSpPr>
          <p:cNvPr id="4" name="Shape 2"/>
          <p:cNvSpPr/>
          <p:nvPr/>
        </p:nvSpPr>
        <p:spPr>
          <a:xfrm>
            <a:off x="9829800" y="438912"/>
            <a:ext cx="1737360" cy="347472"/>
          </a:xfrm>
          <a:prstGeom prst="roundRect">
            <a:avLst>
              <a:gd name="adj" fmla="val 21053"/>
            </a:avLst>
          </a:prstGeom>
          <a:solidFill>
            <a:srgbClr val="EAF1F8"/>
          </a:solidFill>
          <a:ln w="12700">
            <a:solidFill>
              <a:srgbClr val="EAF1F8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9902952" y="512064"/>
            <a:ext cx="159105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1E5AA8"/>
                </a:solidFill>
              </a:rPr>
              <a:t>Inferência</a:t>
            </a:r>
            <a:endParaRPr lang="en-US" sz="950" dirty="0"/>
          </a:p>
        </p:txBody>
      </p:sp>
      <p:sp>
        <p:nvSpPr>
          <p:cNvPr id="6" name="Text 4"/>
          <p:cNvSpPr/>
          <p:nvPr/>
        </p:nvSpPr>
        <p:spPr>
          <a:xfrm>
            <a:off x="1097280" y="1417320"/>
            <a:ext cx="9966960" cy="8229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algn="ctr" indent="0" marL="0">
              <a:buNone/>
            </a:pPr>
            <a:r>
              <a:rPr lang="en-US" sz="1900" i="1" dirty="0">
                <a:solidFill>
                  <a:srgbClr val="17202A"/>
                </a:solidFill>
              </a:rPr>
              <a:t>“Ao chegar ao trabalho, Carlos encontrou todas as luzes apagadas e nenhuma pessoa no prédio.”</a:t>
            </a:r>
            <a:endParaRPr lang="en-US" sz="1900" dirty="0"/>
          </a:p>
        </p:txBody>
      </p:sp>
      <p:sp>
        <p:nvSpPr>
          <p:cNvPr id="7" name="Shape 5"/>
          <p:cNvSpPr/>
          <p:nvPr/>
        </p:nvSpPr>
        <p:spPr>
          <a:xfrm>
            <a:off x="1143000" y="2743200"/>
            <a:ext cx="4389120" cy="146304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DCE3EA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1143000" y="2743200"/>
            <a:ext cx="73152" cy="1463040"/>
          </a:xfrm>
          <a:prstGeom prst="rect">
            <a:avLst/>
          </a:prstGeom>
          <a:solidFill>
            <a:srgbClr val="2E7D32"/>
          </a:solidFill>
          <a:ln w="12700">
            <a:solidFill>
              <a:srgbClr val="2E7D32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344168" y="2889504"/>
            <a:ext cx="4059936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B1F3A"/>
                </a:solidFill>
              </a:rPr>
              <a:t>Inferência aceitável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1344168" y="3255264"/>
            <a:ext cx="4041648" cy="8229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17202A"/>
                </a:solidFill>
              </a:rPr>
              <a:t>Provavelmente não havia expediente naquele momento.</a:t>
            </a:r>
            <a:endParaRPr lang="en-US" sz="1150" dirty="0"/>
          </a:p>
        </p:txBody>
      </p:sp>
      <p:sp>
        <p:nvSpPr>
          <p:cNvPr id="11" name="Shape 9"/>
          <p:cNvSpPr/>
          <p:nvPr/>
        </p:nvSpPr>
        <p:spPr>
          <a:xfrm>
            <a:off x="6446520" y="2743200"/>
            <a:ext cx="4389120" cy="146304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DCE3EA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6446520" y="2743200"/>
            <a:ext cx="73152" cy="1463040"/>
          </a:xfrm>
          <a:prstGeom prst="rect">
            <a:avLst/>
          </a:prstGeom>
          <a:solidFill>
            <a:srgbClr val="B53A3A"/>
          </a:solidFill>
          <a:ln w="12700">
            <a:solidFill>
              <a:srgbClr val="B53A3A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647688" y="2889504"/>
            <a:ext cx="4059936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B1F3A"/>
                </a:solidFill>
              </a:rPr>
              <a:t>Extrapolação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6647688" y="3255264"/>
            <a:ext cx="4041648" cy="8229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17202A"/>
                </a:solidFill>
              </a:rPr>
              <a:t>A empresa encerrou definitivamente suas atividades.</a:t>
            </a:r>
            <a:endParaRPr lang="en-US" sz="1150" dirty="0"/>
          </a:p>
        </p:txBody>
      </p:sp>
      <p:sp>
        <p:nvSpPr>
          <p:cNvPr id="15" name="Shape 13"/>
          <p:cNvSpPr/>
          <p:nvPr/>
        </p:nvSpPr>
        <p:spPr>
          <a:xfrm>
            <a:off x="4023360" y="4892040"/>
            <a:ext cx="4114800" cy="749808"/>
          </a:xfrm>
          <a:prstGeom prst="roundRect">
            <a:avLst>
              <a:gd name="adj" fmla="val 9756"/>
            </a:avLst>
          </a:prstGeom>
          <a:solidFill>
            <a:srgbClr val="F8F1DE"/>
          </a:solidFill>
          <a:ln w="12700">
            <a:solidFill>
              <a:srgbClr val="E8D7AA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187952" y="5038344"/>
            <a:ext cx="3785616" cy="4937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B1F3A"/>
                </a:solidFill>
              </a:rPr>
              <a:t>Inferir ≠ inventar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50040" y="6510528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5C6675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438912"/>
            <a:ext cx="10972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0B1F3A"/>
                </a:solidFill>
              </a:rPr>
              <a:t>Compreensão × interpretação</a:t>
            </a:r>
            <a:endParaRPr lang="en-US" sz="2500" dirty="0"/>
          </a:p>
        </p:txBody>
      </p:sp>
      <p:sp>
        <p:nvSpPr>
          <p:cNvPr id="3" name="Text 1"/>
          <p:cNvSpPr/>
          <p:nvPr/>
        </p:nvSpPr>
        <p:spPr>
          <a:xfrm>
            <a:off x="585216" y="987552"/>
            <a:ext cx="106984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5C6675"/>
                </a:solidFill>
              </a:rPr>
              <a:t>A distinção ajuda a perceber até onde a alternativa pode ir.</a:t>
            </a:r>
            <a:endParaRPr lang="en-US" sz="1150" dirty="0"/>
          </a:p>
        </p:txBody>
      </p:sp>
      <p:sp>
        <p:nvSpPr>
          <p:cNvPr id="4" name="Shape 2"/>
          <p:cNvSpPr/>
          <p:nvPr/>
        </p:nvSpPr>
        <p:spPr>
          <a:xfrm>
            <a:off x="868680" y="1645920"/>
            <a:ext cx="4892040" cy="2194560"/>
          </a:xfrm>
          <a:prstGeom prst="roundRect">
            <a:avLst>
              <a:gd name="adj" fmla="val 3333"/>
            </a:avLst>
          </a:prstGeom>
          <a:solidFill>
            <a:srgbClr val="FFFFFF"/>
          </a:solidFill>
          <a:ln w="12700">
            <a:solidFill>
              <a:srgbClr val="DCE3EA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68680" y="1645920"/>
            <a:ext cx="73152" cy="2194560"/>
          </a:xfrm>
          <a:prstGeom prst="rect">
            <a:avLst/>
          </a:prstGeom>
          <a:solidFill>
            <a:srgbClr val="1E5AA8"/>
          </a:solidFill>
          <a:ln w="12700">
            <a:solidFill>
              <a:srgbClr val="1E5AA8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069848" y="1792224"/>
            <a:ext cx="4562856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B1F3A"/>
                </a:solidFill>
              </a:rPr>
              <a:t>COMPREENSÃO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1069848" y="2157984"/>
            <a:ext cx="4544568" cy="1554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17202A"/>
                </a:solidFill>
              </a:rPr>
              <a:t>Trabalha principalmente com o que está apresentado diretamente.</a:t>
            </a:r>
            <a:endParaRPr lang="en-US" sz="1150" dirty="0"/>
          </a:p>
          <a:p>
            <a:pPr indent="0" marL="0">
              <a:buNone/>
            </a:pPr>
            <a:endParaRPr lang="en-US" sz="1150" dirty="0"/>
          </a:p>
          <a:p>
            <a:pPr indent="0" marL="0">
              <a:buNone/>
            </a:pPr>
            <a:r>
              <a:rPr lang="en-US" sz="1150" dirty="0">
                <a:solidFill>
                  <a:srgbClr val="17202A"/>
                </a:solidFill>
              </a:rPr>
              <a:t>Ex.: “Pedro saiu de casa com um guarda-chuva.” → Pedro levou um guarda-chuva.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6400800" y="1645920"/>
            <a:ext cx="4892040" cy="2194560"/>
          </a:xfrm>
          <a:prstGeom prst="roundRect">
            <a:avLst>
              <a:gd name="adj" fmla="val 3333"/>
            </a:avLst>
          </a:prstGeom>
          <a:solidFill>
            <a:srgbClr val="FFFFFF"/>
          </a:solidFill>
          <a:ln w="12700">
            <a:solidFill>
              <a:srgbClr val="DCE3EA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6400800" y="1645920"/>
            <a:ext cx="73152" cy="2194560"/>
          </a:xfrm>
          <a:prstGeom prst="rect">
            <a:avLst/>
          </a:prstGeom>
          <a:solidFill>
            <a:srgbClr val="2A7F80"/>
          </a:solidFill>
          <a:ln w="12700">
            <a:solidFill>
              <a:srgbClr val="2A7F80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601968" y="1792224"/>
            <a:ext cx="4562856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B1F3A"/>
                </a:solidFill>
              </a:rPr>
              <a:t>INTERPRETAÇÃO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6601968" y="2157984"/>
            <a:ext cx="4544568" cy="1554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17202A"/>
                </a:solidFill>
              </a:rPr>
              <a:t>Relaciona pistas para chegar a uma conclusão possível.</a:t>
            </a:r>
            <a:endParaRPr lang="en-US" sz="1150" dirty="0"/>
          </a:p>
          <a:p>
            <a:pPr indent="0" marL="0">
              <a:buNone/>
            </a:pPr>
            <a:endParaRPr lang="en-US" sz="1150" dirty="0"/>
          </a:p>
          <a:p>
            <a:pPr indent="0" marL="0">
              <a:buNone/>
            </a:pPr>
            <a:r>
              <a:rPr lang="en-US" sz="1150" dirty="0">
                <a:solidFill>
                  <a:srgbClr val="17202A"/>
                </a:solidFill>
              </a:rPr>
              <a:t>Ex.: “Minutos depois, começou a chover.” → Pedro talvez esperasse chuva.</a:t>
            </a:r>
            <a:endParaRPr lang="en-US" sz="1150" dirty="0"/>
          </a:p>
        </p:txBody>
      </p:sp>
      <p:sp>
        <p:nvSpPr>
          <p:cNvPr id="12" name="Shape 10"/>
          <p:cNvSpPr/>
          <p:nvPr/>
        </p:nvSpPr>
        <p:spPr>
          <a:xfrm>
            <a:off x="1508760" y="4709160"/>
            <a:ext cx="9189720" cy="822960"/>
          </a:xfrm>
          <a:prstGeom prst="roundRect">
            <a:avLst>
              <a:gd name="adj" fmla="val 8889"/>
            </a:avLst>
          </a:prstGeom>
          <a:solidFill>
            <a:srgbClr val="F8F1DE"/>
          </a:solidFill>
          <a:ln w="12700">
            <a:solidFill>
              <a:srgbClr val="E8D7AA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673352" y="4855464"/>
            <a:ext cx="8860536" cy="566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B1F3A"/>
                </a:solidFill>
              </a:rPr>
              <a:t>O texto não permite afirmar que Pedro consultou a previsão do tempo.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50040" y="6510528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5C6675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438912"/>
            <a:ext cx="10972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0B1F3A"/>
                </a:solidFill>
              </a:rPr>
              <a:t>As cinco armadilhas mais comuns</a:t>
            </a:r>
            <a:endParaRPr lang="en-US" sz="2500" dirty="0"/>
          </a:p>
        </p:txBody>
      </p:sp>
      <p:sp>
        <p:nvSpPr>
          <p:cNvPr id="3" name="Text 1"/>
          <p:cNvSpPr/>
          <p:nvPr/>
        </p:nvSpPr>
        <p:spPr>
          <a:xfrm>
            <a:off x="585216" y="987552"/>
            <a:ext cx="106984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5C6675"/>
                </a:solidFill>
              </a:rPr>
              <a:t>Quase sempre a alternativa errada altera o alcance, a causa, a intensidade ou o sentido do texto.</a:t>
            </a:r>
            <a:endParaRPr lang="en-US" sz="1150" dirty="0"/>
          </a:p>
        </p:txBody>
      </p:sp>
      <p:sp>
        <p:nvSpPr>
          <p:cNvPr id="4" name="Shape 2"/>
          <p:cNvSpPr/>
          <p:nvPr/>
        </p:nvSpPr>
        <p:spPr>
          <a:xfrm>
            <a:off x="685800" y="1965960"/>
            <a:ext cx="1901952" cy="2011680"/>
          </a:xfrm>
          <a:prstGeom prst="roundRect">
            <a:avLst>
              <a:gd name="adj" fmla="val 3846"/>
            </a:avLst>
          </a:prstGeom>
          <a:solidFill>
            <a:srgbClr val="FFFFFF"/>
          </a:solidFill>
          <a:ln w="12700">
            <a:solidFill>
              <a:srgbClr val="DCE3EA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307592" y="1536192"/>
            <a:ext cx="658368" cy="658368"/>
          </a:xfrm>
          <a:prstGeom prst="ellipse">
            <a:avLst/>
          </a:prstGeom>
          <a:solidFill>
            <a:srgbClr val="B53A3A"/>
          </a:solidFill>
          <a:ln w="12700">
            <a:solidFill>
              <a:srgbClr val="B53A3A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07592" y="1709928"/>
            <a:ext cx="65836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1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886968" y="2606040"/>
            <a:ext cx="149961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B1F3A"/>
                </a:solidFill>
              </a:rPr>
              <a:t>Extrapolação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2953512" y="1965960"/>
            <a:ext cx="1901952" cy="2011680"/>
          </a:xfrm>
          <a:prstGeom prst="roundRect">
            <a:avLst>
              <a:gd name="adj" fmla="val 3846"/>
            </a:avLst>
          </a:prstGeom>
          <a:solidFill>
            <a:srgbClr val="FFFFFF"/>
          </a:solidFill>
          <a:ln w="12700">
            <a:solidFill>
              <a:srgbClr val="DCE3EA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3575304" y="1536192"/>
            <a:ext cx="658368" cy="658368"/>
          </a:xfrm>
          <a:prstGeom prst="ellipse">
            <a:avLst/>
          </a:prstGeom>
          <a:solidFill>
            <a:srgbClr val="D9A441"/>
          </a:solidFill>
          <a:ln w="12700">
            <a:solidFill>
              <a:srgbClr val="D9A44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3575304" y="1709928"/>
            <a:ext cx="65836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2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154680" y="2606040"/>
            <a:ext cx="149961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B1F3A"/>
                </a:solidFill>
              </a:rPr>
              <a:t>Generalização</a:t>
            </a:r>
            <a:endParaRPr lang="en-US" sz="1600" dirty="0"/>
          </a:p>
        </p:txBody>
      </p:sp>
      <p:sp>
        <p:nvSpPr>
          <p:cNvPr id="12" name="Shape 10"/>
          <p:cNvSpPr/>
          <p:nvPr/>
        </p:nvSpPr>
        <p:spPr>
          <a:xfrm>
            <a:off x="5221224" y="1965960"/>
            <a:ext cx="1901952" cy="2011680"/>
          </a:xfrm>
          <a:prstGeom prst="roundRect">
            <a:avLst>
              <a:gd name="adj" fmla="val 3846"/>
            </a:avLst>
          </a:prstGeom>
          <a:solidFill>
            <a:srgbClr val="FFFFFF"/>
          </a:solidFill>
          <a:ln w="12700">
            <a:solidFill>
              <a:srgbClr val="DCE3EA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5843016" y="1536192"/>
            <a:ext cx="658368" cy="658368"/>
          </a:xfrm>
          <a:prstGeom prst="ellipse">
            <a:avLst/>
          </a:prstGeom>
          <a:solidFill>
            <a:srgbClr val="1E5AA8"/>
          </a:solidFill>
          <a:ln w="12700">
            <a:solidFill>
              <a:srgbClr val="1E5AA8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5843016" y="1709928"/>
            <a:ext cx="65836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3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5422392" y="2606040"/>
            <a:ext cx="149961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B1F3A"/>
                </a:solidFill>
              </a:rPr>
              <a:t>Restrição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7488936" y="1965960"/>
            <a:ext cx="1901952" cy="2011680"/>
          </a:xfrm>
          <a:prstGeom prst="roundRect">
            <a:avLst>
              <a:gd name="adj" fmla="val 3846"/>
            </a:avLst>
          </a:prstGeom>
          <a:solidFill>
            <a:srgbClr val="FFFFFF"/>
          </a:solidFill>
          <a:ln w="12700">
            <a:solidFill>
              <a:srgbClr val="DCE3EA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8110728" y="1536192"/>
            <a:ext cx="658368" cy="658368"/>
          </a:xfrm>
          <a:prstGeom prst="ellipse">
            <a:avLst/>
          </a:prstGeom>
          <a:solidFill>
            <a:srgbClr val="2A7F80"/>
          </a:solidFill>
          <a:ln w="12700">
            <a:solidFill>
              <a:srgbClr val="2A7F80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8110728" y="1709928"/>
            <a:ext cx="65836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4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7690104" y="2606040"/>
            <a:ext cx="149961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B1F3A"/>
                </a:solidFill>
              </a:rPr>
              <a:t>Inversão</a:t>
            </a:r>
            <a:endParaRPr lang="en-US" sz="1600" dirty="0"/>
          </a:p>
        </p:txBody>
      </p:sp>
      <p:sp>
        <p:nvSpPr>
          <p:cNvPr id="20" name="Shape 18"/>
          <p:cNvSpPr/>
          <p:nvPr/>
        </p:nvSpPr>
        <p:spPr>
          <a:xfrm>
            <a:off x="9756648" y="1965960"/>
            <a:ext cx="1901952" cy="2011680"/>
          </a:xfrm>
          <a:prstGeom prst="roundRect">
            <a:avLst>
              <a:gd name="adj" fmla="val 3846"/>
            </a:avLst>
          </a:prstGeom>
          <a:solidFill>
            <a:srgbClr val="FFFFFF"/>
          </a:solidFill>
          <a:ln w="12700">
            <a:solidFill>
              <a:srgbClr val="DCE3EA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10378440" y="1536192"/>
            <a:ext cx="658368" cy="658368"/>
          </a:xfrm>
          <a:prstGeom prst="ellipse">
            <a:avLst/>
          </a:prstGeom>
          <a:solidFill>
            <a:srgbClr val="0B1F3A"/>
          </a:solidFill>
          <a:ln w="12700">
            <a:solidFill>
              <a:srgbClr val="0B1F3A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10378440" y="1709928"/>
            <a:ext cx="65836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</a:rPr>
              <a:t>5</a:t>
            </a:r>
            <a:endParaRPr lang="en-US" sz="1500" dirty="0"/>
          </a:p>
        </p:txBody>
      </p:sp>
      <p:sp>
        <p:nvSpPr>
          <p:cNvPr id="23" name="Text 21"/>
          <p:cNvSpPr/>
          <p:nvPr/>
        </p:nvSpPr>
        <p:spPr>
          <a:xfrm>
            <a:off x="9957816" y="2606040"/>
            <a:ext cx="149961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B1F3A"/>
                </a:solidFill>
              </a:rPr>
              <a:t>Distorção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1463040" y="4892040"/>
            <a:ext cx="9326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0B1F3A"/>
                </a:solidFill>
              </a:rPr>
              <a:t>Identificar o tipo de erro é mais útil do que apenas memorizar o gabarito.</a:t>
            </a:r>
            <a:endParaRPr lang="en-US" sz="1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50040" y="6510528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5C6675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438912"/>
            <a:ext cx="10972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0B1F3A"/>
                </a:solidFill>
              </a:rPr>
              <a:t>Generalização: cuidado com palavras absolutas</a:t>
            </a:r>
            <a:endParaRPr lang="en-US" sz="2500" dirty="0"/>
          </a:p>
        </p:txBody>
      </p:sp>
      <p:sp>
        <p:nvSpPr>
          <p:cNvPr id="3" name="Text 1"/>
          <p:cNvSpPr/>
          <p:nvPr/>
        </p:nvSpPr>
        <p:spPr>
          <a:xfrm>
            <a:off x="585216" y="987552"/>
            <a:ext cx="106984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5C6675"/>
                </a:solidFill>
              </a:rPr>
              <a:t>“Alguns” não é “todos”. “Pode” não é “sempre”.</a:t>
            </a:r>
            <a:endParaRPr lang="en-US" sz="1150" dirty="0"/>
          </a:p>
        </p:txBody>
      </p:sp>
      <p:sp>
        <p:nvSpPr>
          <p:cNvPr id="4" name="Shape 2"/>
          <p:cNvSpPr/>
          <p:nvPr/>
        </p:nvSpPr>
        <p:spPr>
          <a:xfrm>
            <a:off x="9829800" y="438912"/>
            <a:ext cx="1737360" cy="347472"/>
          </a:xfrm>
          <a:prstGeom prst="roundRect">
            <a:avLst>
              <a:gd name="adj" fmla="val 21053"/>
            </a:avLst>
          </a:prstGeom>
          <a:solidFill>
            <a:srgbClr val="EAF1F8"/>
          </a:solidFill>
          <a:ln w="12700">
            <a:solidFill>
              <a:srgbClr val="EAF1F8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9902952" y="512064"/>
            <a:ext cx="159105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1E5AA8"/>
                </a:solidFill>
              </a:rPr>
              <a:t>Armadilha</a:t>
            </a:r>
            <a:endParaRPr lang="en-US" sz="950" dirty="0"/>
          </a:p>
        </p:txBody>
      </p:sp>
      <p:sp>
        <p:nvSpPr>
          <p:cNvPr id="6" name="Shape 4"/>
          <p:cNvSpPr/>
          <p:nvPr/>
        </p:nvSpPr>
        <p:spPr>
          <a:xfrm>
            <a:off x="1325880" y="1691640"/>
            <a:ext cx="9509760" cy="804672"/>
          </a:xfrm>
          <a:prstGeom prst="roundRect">
            <a:avLst>
              <a:gd name="adj" fmla="val 9091"/>
            </a:avLst>
          </a:prstGeom>
          <a:solidFill>
            <a:srgbClr val="F8F1DE"/>
          </a:solidFill>
          <a:ln w="12700">
            <a:solidFill>
              <a:srgbClr val="E8D7A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490472" y="1837944"/>
            <a:ext cx="9180576" cy="54864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B1F3A"/>
                </a:solidFill>
              </a:rPr>
              <a:t>Texto: “Alguns contribuintes apresentaram recurso.”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1097280" y="2971800"/>
            <a:ext cx="4251960" cy="146304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DCE3EA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097280" y="2971800"/>
            <a:ext cx="73152" cy="1463040"/>
          </a:xfrm>
          <a:prstGeom prst="rect">
            <a:avLst/>
          </a:prstGeom>
          <a:solidFill>
            <a:srgbClr val="2E7D32"/>
          </a:solidFill>
          <a:ln w="12700">
            <a:solidFill>
              <a:srgbClr val="2E7D32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298448" y="3118104"/>
            <a:ext cx="3922776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B1F3A"/>
                </a:solidFill>
              </a:rPr>
              <a:t>Alternativa correta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1298448" y="3483864"/>
            <a:ext cx="3904488" cy="8229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17202A"/>
                </a:solidFill>
              </a:rPr>
              <a:t>Parte dos contribuintes apresentou recurso.</a:t>
            </a:r>
            <a:endParaRPr lang="en-US" sz="1150" dirty="0"/>
          </a:p>
        </p:txBody>
      </p:sp>
      <p:sp>
        <p:nvSpPr>
          <p:cNvPr id="12" name="Shape 10"/>
          <p:cNvSpPr/>
          <p:nvPr/>
        </p:nvSpPr>
        <p:spPr>
          <a:xfrm>
            <a:off x="6583680" y="2971800"/>
            <a:ext cx="4251960" cy="146304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DCE3EA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583680" y="2971800"/>
            <a:ext cx="73152" cy="1463040"/>
          </a:xfrm>
          <a:prstGeom prst="rect">
            <a:avLst/>
          </a:prstGeom>
          <a:solidFill>
            <a:srgbClr val="B53A3A"/>
          </a:solidFill>
          <a:ln w="12700">
            <a:solidFill>
              <a:srgbClr val="B53A3A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784848" y="3118104"/>
            <a:ext cx="3922776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B1F3A"/>
                </a:solidFill>
              </a:rPr>
              <a:t>Alternativa errada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6784848" y="3483864"/>
            <a:ext cx="3904488" cy="8229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17202A"/>
                </a:solidFill>
              </a:rPr>
              <a:t>Todos os contribuintes apresentaram recurso.</a:t>
            </a:r>
            <a:endParaRPr lang="en-US" sz="1150" dirty="0"/>
          </a:p>
        </p:txBody>
      </p:sp>
      <p:sp>
        <p:nvSpPr>
          <p:cNvPr id="16" name="Text 14"/>
          <p:cNvSpPr/>
          <p:nvPr/>
        </p:nvSpPr>
        <p:spPr>
          <a:xfrm>
            <a:off x="1234440" y="5047488"/>
            <a:ext cx="97840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B53A3A"/>
                </a:solidFill>
              </a:rPr>
              <a:t>Sinais de alerta: sempre • nunca • todos • somente • exclusivamente • necessariamente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50040" y="6510528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5C6675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438912"/>
            <a:ext cx="10972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0B1F3A"/>
                </a:solidFill>
              </a:rPr>
              <a:t>Restrição, inversão e distorção</a:t>
            </a:r>
            <a:endParaRPr lang="en-US" sz="2500" dirty="0"/>
          </a:p>
        </p:txBody>
      </p:sp>
      <p:sp>
        <p:nvSpPr>
          <p:cNvPr id="3" name="Text 1"/>
          <p:cNvSpPr/>
          <p:nvPr/>
        </p:nvSpPr>
        <p:spPr>
          <a:xfrm>
            <a:off x="585216" y="987552"/>
            <a:ext cx="106984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5C6675"/>
                </a:solidFill>
              </a:rPr>
              <a:t>Três formas de parecer fiel ao texto enquanto se altera a relação original.</a:t>
            </a:r>
            <a:endParaRPr lang="en-US" sz="1150" dirty="0"/>
          </a:p>
        </p:txBody>
      </p:sp>
      <p:sp>
        <p:nvSpPr>
          <p:cNvPr id="4" name="Shape 2"/>
          <p:cNvSpPr/>
          <p:nvPr/>
        </p:nvSpPr>
        <p:spPr>
          <a:xfrm>
            <a:off x="731520" y="1600200"/>
            <a:ext cx="3383280" cy="2971800"/>
          </a:xfrm>
          <a:prstGeom prst="roundRect">
            <a:avLst>
              <a:gd name="adj" fmla="val 2462"/>
            </a:avLst>
          </a:prstGeom>
          <a:solidFill>
            <a:srgbClr val="FFFFFF"/>
          </a:solidFill>
          <a:ln w="12700">
            <a:solidFill>
              <a:srgbClr val="DCE3EA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31520" y="1600200"/>
            <a:ext cx="73152" cy="2971800"/>
          </a:xfrm>
          <a:prstGeom prst="rect">
            <a:avLst/>
          </a:prstGeom>
          <a:solidFill>
            <a:srgbClr val="1E5AA8"/>
          </a:solidFill>
          <a:ln w="12700">
            <a:solidFill>
              <a:srgbClr val="1E5AA8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32688" y="1746504"/>
            <a:ext cx="3054096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B1F3A"/>
                </a:solidFill>
              </a:rPr>
              <a:t>RESTRIÇÃO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932688" y="2112264"/>
            <a:ext cx="3035808" cy="23317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17202A"/>
                </a:solidFill>
              </a:rPr>
              <a:t>O texto apresenta uma regra ampla; a alternativa reduz indevidamente seu alcance.</a:t>
            </a:r>
            <a:endParaRPr lang="en-US" sz="1150" dirty="0"/>
          </a:p>
          <a:p>
            <a:pPr indent="0" marL="0">
              <a:buNone/>
            </a:pPr>
            <a:endParaRPr lang="en-US" sz="1150" dirty="0"/>
          </a:p>
          <a:p>
            <a:pPr indent="0" marL="0">
              <a:buNone/>
            </a:pPr>
            <a:r>
              <a:rPr lang="en-US" sz="1150" dirty="0">
                <a:solidFill>
                  <a:srgbClr val="17202A"/>
                </a:solidFill>
              </a:rPr>
              <a:t>Ex.: “empresas” → “somente empresas públicas”.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4407408" y="1600200"/>
            <a:ext cx="3383280" cy="2971800"/>
          </a:xfrm>
          <a:prstGeom prst="roundRect">
            <a:avLst>
              <a:gd name="adj" fmla="val 2462"/>
            </a:avLst>
          </a:prstGeom>
          <a:solidFill>
            <a:srgbClr val="FFFFFF"/>
          </a:solidFill>
          <a:ln w="12700">
            <a:solidFill>
              <a:srgbClr val="DCE3EA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4407408" y="1600200"/>
            <a:ext cx="73152" cy="2971800"/>
          </a:xfrm>
          <a:prstGeom prst="rect">
            <a:avLst/>
          </a:prstGeom>
          <a:solidFill>
            <a:srgbClr val="2A7F80"/>
          </a:solidFill>
          <a:ln w="12700">
            <a:solidFill>
              <a:srgbClr val="2A7F80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4608576" y="1746504"/>
            <a:ext cx="3054096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B1F3A"/>
                </a:solidFill>
              </a:rPr>
              <a:t>INVERSÃO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4608576" y="2112264"/>
            <a:ext cx="3035808" cy="23317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17202A"/>
                </a:solidFill>
              </a:rPr>
              <a:t>Troca causa e consequência, condição e resultado, anterioridade e posterioridade.</a:t>
            </a:r>
            <a:endParaRPr lang="en-US" sz="1150" dirty="0"/>
          </a:p>
          <a:p>
            <a:pPr indent="0" marL="0">
              <a:buNone/>
            </a:pPr>
            <a:endParaRPr lang="en-US" sz="1150" dirty="0"/>
          </a:p>
          <a:p>
            <a:pPr indent="0" marL="0">
              <a:buNone/>
            </a:pPr>
            <a:r>
              <a:rPr lang="en-US" sz="1150" dirty="0">
                <a:solidFill>
                  <a:srgbClr val="17202A"/>
                </a:solidFill>
              </a:rPr>
              <a:t>Ex.: efeito passa a ser apresentado como causa.</a:t>
            </a:r>
            <a:endParaRPr lang="en-US" sz="1150" dirty="0"/>
          </a:p>
        </p:txBody>
      </p:sp>
      <p:sp>
        <p:nvSpPr>
          <p:cNvPr id="12" name="Shape 10"/>
          <p:cNvSpPr/>
          <p:nvPr/>
        </p:nvSpPr>
        <p:spPr>
          <a:xfrm>
            <a:off x="8083296" y="1600200"/>
            <a:ext cx="3383280" cy="2971800"/>
          </a:xfrm>
          <a:prstGeom prst="roundRect">
            <a:avLst>
              <a:gd name="adj" fmla="val 2462"/>
            </a:avLst>
          </a:prstGeom>
          <a:solidFill>
            <a:srgbClr val="FFFFFF"/>
          </a:solidFill>
          <a:ln w="12700">
            <a:solidFill>
              <a:srgbClr val="DCE3EA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8083296" y="1600200"/>
            <a:ext cx="73152" cy="2971800"/>
          </a:xfrm>
          <a:prstGeom prst="rect">
            <a:avLst/>
          </a:prstGeom>
          <a:solidFill>
            <a:srgbClr val="D9A441"/>
          </a:solidFill>
          <a:ln w="12700">
            <a:solidFill>
              <a:srgbClr val="D9A441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284464" y="1746504"/>
            <a:ext cx="3054096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B1F3A"/>
                </a:solidFill>
              </a:rPr>
              <a:t>DISTORÇÃO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8284464" y="2112264"/>
            <a:ext cx="3035808" cy="23317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17202A"/>
                </a:solidFill>
              </a:rPr>
              <a:t>Repete palavras do texto, mas muda a relação entre elas ou acrescenta julgamento inexistente.</a:t>
            </a:r>
            <a:endParaRPr lang="en-US" sz="1150" dirty="0"/>
          </a:p>
        </p:txBody>
      </p:sp>
      <p:sp>
        <p:nvSpPr>
          <p:cNvPr id="16" name="Shape 14"/>
          <p:cNvSpPr/>
          <p:nvPr/>
        </p:nvSpPr>
        <p:spPr>
          <a:xfrm>
            <a:off x="2743200" y="5074920"/>
            <a:ext cx="6720840" cy="777240"/>
          </a:xfrm>
          <a:prstGeom prst="roundRect">
            <a:avLst>
              <a:gd name="adj" fmla="val 9412"/>
            </a:avLst>
          </a:prstGeom>
          <a:solidFill>
            <a:srgbClr val="F8F1DE"/>
          </a:solidFill>
          <a:ln w="12700">
            <a:solidFill>
              <a:srgbClr val="E8D7AA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2907792" y="5221224"/>
            <a:ext cx="6391656" cy="52120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B1F3A"/>
                </a:solidFill>
              </a:rPr>
              <a:t>Palavras iguais não garantem sentido igual.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50040" y="6510528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5C6675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438912"/>
            <a:ext cx="10972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0B1F3A"/>
                </a:solidFill>
              </a:rPr>
              <a:t>Método T.E.X.T.O.</a:t>
            </a:r>
            <a:endParaRPr lang="en-US" sz="2500" dirty="0"/>
          </a:p>
        </p:txBody>
      </p:sp>
      <p:sp>
        <p:nvSpPr>
          <p:cNvPr id="3" name="Text 1"/>
          <p:cNvSpPr/>
          <p:nvPr/>
        </p:nvSpPr>
        <p:spPr>
          <a:xfrm>
            <a:off x="585216" y="987552"/>
            <a:ext cx="106984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5C6675"/>
                </a:solidFill>
              </a:rPr>
              <a:t>Uma sequência de checagem para questões de interpretação.</a:t>
            </a:r>
            <a:endParaRPr lang="en-US" sz="1150" dirty="0"/>
          </a:p>
        </p:txBody>
      </p:sp>
      <p:sp>
        <p:nvSpPr>
          <p:cNvPr id="4" name="Shape 2"/>
          <p:cNvSpPr/>
          <p:nvPr/>
        </p:nvSpPr>
        <p:spPr>
          <a:xfrm>
            <a:off x="1143000" y="1554480"/>
            <a:ext cx="960120" cy="960120"/>
          </a:xfrm>
          <a:prstGeom prst="ellipse">
            <a:avLst/>
          </a:prstGeom>
          <a:solidFill>
            <a:srgbClr val="1E5AA8"/>
          </a:solidFill>
          <a:ln w="12700">
            <a:solidFill>
              <a:srgbClr val="1E5AA8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143000" y="1801368"/>
            <a:ext cx="96012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</a:rPr>
              <a:t>T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685800" y="2788920"/>
            <a:ext cx="1874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0B1F3A"/>
                </a:solidFill>
              </a:rPr>
              <a:t>Tema</a:t>
            </a:r>
            <a:endParaRPr lang="en-US" sz="1700" dirty="0"/>
          </a:p>
        </p:txBody>
      </p:sp>
      <p:sp>
        <p:nvSpPr>
          <p:cNvPr id="7" name="Text 5"/>
          <p:cNvSpPr/>
          <p:nvPr/>
        </p:nvSpPr>
        <p:spPr>
          <a:xfrm>
            <a:off x="640080" y="3310128"/>
            <a:ext cx="19659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5C6675"/>
                </a:solidFill>
              </a:rPr>
              <a:t>Qual é o foco?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2587752" y="1883664"/>
            <a:ext cx="347472" cy="384048"/>
          </a:xfrm>
          <a:prstGeom prst="chevron">
            <a:avLst/>
          </a:prstGeom>
          <a:solidFill>
            <a:srgbClr val="CCD8E4"/>
          </a:solidFill>
          <a:ln w="12700">
            <a:solidFill>
              <a:srgbClr val="CCD8E4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3429000" y="1554480"/>
            <a:ext cx="960120" cy="960120"/>
          </a:xfrm>
          <a:prstGeom prst="ellipse">
            <a:avLst/>
          </a:prstGeom>
          <a:solidFill>
            <a:srgbClr val="2A7F80"/>
          </a:solidFill>
          <a:ln w="12700">
            <a:solidFill>
              <a:srgbClr val="2A7F80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3429000" y="1801368"/>
            <a:ext cx="96012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</a:rPr>
              <a:t>E</a:t>
            </a:r>
            <a:endParaRPr lang="en-US" sz="2200" dirty="0"/>
          </a:p>
        </p:txBody>
      </p:sp>
      <p:sp>
        <p:nvSpPr>
          <p:cNvPr id="11" name="Text 9"/>
          <p:cNvSpPr/>
          <p:nvPr/>
        </p:nvSpPr>
        <p:spPr>
          <a:xfrm>
            <a:off x="2971800" y="2788920"/>
            <a:ext cx="1874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0B1F3A"/>
                </a:solidFill>
              </a:rPr>
              <a:t>Evidência</a:t>
            </a:r>
            <a:endParaRPr lang="en-US" sz="1700" dirty="0"/>
          </a:p>
        </p:txBody>
      </p:sp>
      <p:sp>
        <p:nvSpPr>
          <p:cNvPr id="12" name="Text 10"/>
          <p:cNvSpPr/>
          <p:nvPr/>
        </p:nvSpPr>
        <p:spPr>
          <a:xfrm>
            <a:off x="2926080" y="3310128"/>
            <a:ext cx="19659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5C6675"/>
                </a:solidFill>
              </a:rPr>
              <a:t>Onde está a base?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4873752" y="1883664"/>
            <a:ext cx="347472" cy="384048"/>
          </a:xfrm>
          <a:prstGeom prst="chevron">
            <a:avLst/>
          </a:prstGeom>
          <a:solidFill>
            <a:srgbClr val="CCD8E4"/>
          </a:solidFill>
          <a:ln w="12700">
            <a:solidFill>
              <a:srgbClr val="CCD8E4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5715000" y="1554480"/>
            <a:ext cx="960120" cy="960120"/>
          </a:xfrm>
          <a:prstGeom prst="ellipse">
            <a:avLst/>
          </a:prstGeom>
          <a:solidFill>
            <a:srgbClr val="1E5AA8"/>
          </a:solidFill>
          <a:ln w="12700">
            <a:solidFill>
              <a:srgbClr val="1E5AA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5715000" y="1801368"/>
            <a:ext cx="96012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</a:rPr>
              <a:t>X</a:t>
            </a:r>
            <a:endParaRPr lang="en-US" sz="2200" dirty="0"/>
          </a:p>
        </p:txBody>
      </p:sp>
      <p:sp>
        <p:nvSpPr>
          <p:cNvPr id="16" name="Text 14"/>
          <p:cNvSpPr/>
          <p:nvPr/>
        </p:nvSpPr>
        <p:spPr>
          <a:xfrm>
            <a:off x="5257800" y="2788920"/>
            <a:ext cx="1874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0B1F3A"/>
                </a:solidFill>
              </a:rPr>
              <a:t>Extrapolação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5212080" y="3310128"/>
            <a:ext cx="19659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5C6675"/>
                </a:solidFill>
              </a:rPr>
              <a:t>Acrescentou algo?</a:t>
            </a:r>
            <a:endParaRPr lang="en-US" sz="1300" dirty="0"/>
          </a:p>
        </p:txBody>
      </p:sp>
      <p:sp>
        <p:nvSpPr>
          <p:cNvPr id="18" name="Shape 16"/>
          <p:cNvSpPr/>
          <p:nvPr/>
        </p:nvSpPr>
        <p:spPr>
          <a:xfrm>
            <a:off x="7159752" y="1883664"/>
            <a:ext cx="347472" cy="384048"/>
          </a:xfrm>
          <a:prstGeom prst="chevron">
            <a:avLst/>
          </a:prstGeom>
          <a:solidFill>
            <a:srgbClr val="CCD8E4"/>
          </a:solidFill>
          <a:ln w="12700">
            <a:solidFill>
              <a:srgbClr val="CCD8E4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8001000" y="1554480"/>
            <a:ext cx="960120" cy="960120"/>
          </a:xfrm>
          <a:prstGeom prst="ellipse">
            <a:avLst/>
          </a:prstGeom>
          <a:solidFill>
            <a:srgbClr val="2A7F80"/>
          </a:solidFill>
          <a:ln w="12700">
            <a:solidFill>
              <a:srgbClr val="2A7F80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8001000" y="1801368"/>
            <a:ext cx="96012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</a:rPr>
              <a:t>T</a:t>
            </a:r>
            <a:endParaRPr lang="en-US" sz="2200" dirty="0"/>
          </a:p>
        </p:txBody>
      </p:sp>
      <p:sp>
        <p:nvSpPr>
          <p:cNvPr id="21" name="Text 19"/>
          <p:cNvSpPr/>
          <p:nvPr/>
        </p:nvSpPr>
        <p:spPr>
          <a:xfrm>
            <a:off x="7543800" y="2788920"/>
            <a:ext cx="1874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0B1F3A"/>
                </a:solidFill>
              </a:rPr>
              <a:t>Termos absolutos</a:t>
            </a:r>
            <a:endParaRPr lang="en-US" sz="1700" dirty="0"/>
          </a:p>
        </p:txBody>
      </p:sp>
      <p:sp>
        <p:nvSpPr>
          <p:cNvPr id="22" name="Text 20"/>
          <p:cNvSpPr/>
          <p:nvPr/>
        </p:nvSpPr>
        <p:spPr>
          <a:xfrm>
            <a:off x="7498080" y="3310128"/>
            <a:ext cx="19659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5C6675"/>
                </a:solidFill>
              </a:rPr>
              <a:t>Mudou intensidade?</a:t>
            </a:r>
            <a:endParaRPr lang="en-US" sz="1300" dirty="0"/>
          </a:p>
        </p:txBody>
      </p:sp>
      <p:sp>
        <p:nvSpPr>
          <p:cNvPr id="23" name="Shape 21"/>
          <p:cNvSpPr/>
          <p:nvPr/>
        </p:nvSpPr>
        <p:spPr>
          <a:xfrm>
            <a:off x="9445752" y="1883664"/>
            <a:ext cx="347472" cy="384048"/>
          </a:xfrm>
          <a:prstGeom prst="chevron">
            <a:avLst/>
          </a:prstGeom>
          <a:solidFill>
            <a:srgbClr val="CCD8E4"/>
          </a:solidFill>
          <a:ln w="12700">
            <a:solidFill>
              <a:srgbClr val="CCD8E4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10287000" y="1554480"/>
            <a:ext cx="960120" cy="960120"/>
          </a:xfrm>
          <a:prstGeom prst="ellipse">
            <a:avLst/>
          </a:prstGeom>
          <a:solidFill>
            <a:srgbClr val="1E5AA8"/>
          </a:solidFill>
          <a:ln w="12700">
            <a:solidFill>
              <a:srgbClr val="1E5AA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10287000" y="1801368"/>
            <a:ext cx="96012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</a:rPr>
              <a:t>O</a:t>
            </a:r>
            <a:endParaRPr lang="en-US" sz="2200" dirty="0"/>
          </a:p>
        </p:txBody>
      </p:sp>
      <p:sp>
        <p:nvSpPr>
          <p:cNvPr id="26" name="Text 24"/>
          <p:cNvSpPr/>
          <p:nvPr/>
        </p:nvSpPr>
        <p:spPr>
          <a:xfrm>
            <a:off x="9829800" y="2788920"/>
            <a:ext cx="1874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0B1F3A"/>
                </a:solidFill>
              </a:rPr>
              <a:t>Opção final</a:t>
            </a:r>
            <a:endParaRPr lang="en-US" sz="1700" dirty="0"/>
          </a:p>
        </p:txBody>
      </p:sp>
      <p:sp>
        <p:nvSpPr>
          <p:cNvPr id="27" name="Text 25"/>
          <p:cNvSpPr/>
          <p:nvPr/>
        </p:nvSpPr>
        <p:spPr>
          <a:xfrm>
            <a:off x="9784080" y="3310128"/>
            <a:ext cx="19659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5C6675"/>
                </a:solidFill>
              </a:rPr>
              <a:t>Compare as finalistas.</a:t>
            </a:r>
            <a:endParaRPr lang="en-US" sz="1300" dirty="0"/>
          </a:p>
        </p:txBody>
      </p:sp>
      <p:sp>
        <p:nvSpPr>
          <p:cNvPr id="28" name="Shape 26"/>
          <p:cNvSpPr/>
          <p:nvPr/>
        </p:nvSpPr>
        <p:spPr>
          <a:xfrm>
            <a:off x="1280160" y="4983480"/>
            <a:ext cx="9646920" cy="841248"/>
          </a:xfrm>
          <a:prstGeom prst="roundRect">
            <a:avLst>
              <a:gd name="adj" fmla="val 8696"/>
            </a:avLst>
          </a:prstGeom>
          <a:solidFill>
            <a:srgbClr val="F8F1DE"/>
          </a:solidFill>
          <a:ln w="12700">
            <a:solidFill>
              <a:srgbClr val="E8D7AA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1444752" y="5129784"/>
            <a:ext cx="9317736" cy="58521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B1F3A"/>
                </a:solidFill>
              </a:rPr>
              <a:t>Objetivo: reduzir a resposta por “sensação” e aumentar a resposta por evidência.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50040" y="6510528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5C6675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b="0" lang="en-US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438912"/>
            <a:ext cx="10972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0B1F3A"/>
                </a:solidFill>
              </a:rPr>
              <a:t>Aplicando o T.E.X.T.O. em 60 segundos</a:t>
            </a:r>
            <a:endParaRPr lang="en-US" sz="2500" dirty="0"/>
          </a:p>
        </p:txBody>
      </p:sp>
      <p:sp>
        <p:nvSpPr>
          <p:cNvPr id="3" name="Text 1"/>
          <p:cNvSpPr/>
          <p:nvPr/>
        </p:nvSpPr>
        <p:spPr>
          <a:xfrm>
            <a:off x="585216" y="987552"/>
            <a:ext cx="106984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5C6675"/>
                </a:solidFill>
              </a:rPr>
              <a:t>Use a sequência até ela se tornar automática.</a:t>
            </a:r>
            <a:endParaRPr lang="en-US" sz="1150" dirty="0"/>
          </a:p>
        </p:txBody>
      </p:sp>
      <p:sp>
        <p:nvSpPr>
          <p:cNvPr id="4" name="Shape 2"/>
          <p:cNvSpPr/>
          <p:nvPr/>
        </p:nvSpPr>
        <p:spPr>
          <a:xfrm>
            <a:off x="868680" y="1481328"/>
            <a:ext cx="10424160" cy="594360"/>
          </a:xfrm>
          <a:prstGeom prst="roundRect">
            <a:avLst>
              <a:gd name="adj" fmla="val 7692"/>
            </a:avLst>
          </a:prstGeom>
          <a:solidFill>
            <a:srgbClr val="F1F5FA"/>
          </a:solidFill>
          <a:ln w="12700">
            <a:solidFill>
              <a:srgbClr val="DDE5E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097280" y="1609344"/>
            <a:ext cx="2057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E5AA8"/>
                </a:solidFill>
              </a:rPr>
              <a:t>T — Tema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2971800" y="1581912"/>
            <a:ext cx="78181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20" dirty="0">
                <a:solidFill>
                  <a:srgbClr val="17202A"/>
                </a:solidFill>
              </a:rPr>
              <a:t>Modelo híbrido e interação entre equipes.</a:t>
            </a:r>
            <a:endParaRPr lang="en-US" sz="1320" dirty="0"/>
          </a:p>
        </p:txBody>
      </p:sp>
      <p:sp>
        <p:nvSpPr>
          <p:cNvPr id="7" name="Shape 5"/>
          <p:cNvSpPr/>
          <p:nvPr/>
        </p:nvSpPr>
        <p:spPr>
          <a:xfrm>
            <a:off x="868680" y="2304288"/>
            <a:ext cx="10424160" cy="594360"/>
          </a:xfrm>
          <a:prstGeom prst="roundRect">
            <a:avLst>
              <a:gd name="adj" fmla="val 7692"/>
            </a:avLst>
          </a:prstGeom>
          <a:solidFill>
            <a:srgbClr val="FFFFFF"/>
          </a:solidFill>
          <a:ln w="12700">
            <a:solidFill>
              <a:srgbClr val="DDE5EC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097280" y="2432304"/>
            <a:ext cx="2057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E5AA8"/>
                </a:solidFill>
              </a:rPr>
              <a:t>E — Evidência</a:t>
            </a:r>
            <a:endParaRPr lang="en-US" sz="1350" dirty="0"/>
          </a:p>
        </p:txBody>
      </p:sp>
      <p:sp>
        <p:nvSpPr>
          <p:cNvPr id="9" name="Text 7"/>
          <p:cNvSpPr/>
          <p:nvPr/>
        </p:nvSpPr>
        <p:spPr>
          <a:xfrm>
            <a:off x="2971800" y="2404872"/>
            <a:ext cx="78181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20" dirty="0">
                <a:solidFill>
                  <a:srgbClr val="17202A"/>
                </a:solidFill>
              </a:rPr>
              <a:t>“...como forma de preservar a interação...”</a:t>
            </a:r>
            <a:endParaRPr lang="en-US" sz="1320" dirty="0"/>
          </a:p>
        </p:txBody>
      </p:sp>
      <p:sp>
        <p:nvSpPr>
          <p:cNvPr id="10" name="Shape 8"/>
          <p:cNvSpPr/>
          <p:nvPr/>
        </p:nvSpPr>
        <p:spPr>
          <a:xfrm>
            <a:off x="868680" y="3127248"/>
            <a:ext cx="10424160" cy="594360"/>
          </a:xfrm>
          <a:prstGeom prst="roundRect">
            <a:avLst>
              <a:gd name="adj" fmla="val 7692"/>
            </a:avLst>
          </a:prstGeom>
          <a:solidFill>
            <a:srgbClr val="F1F5FA"/>
          </a:solidFill>
          <a:ln w="12700">
            <a:solidFill>
              <a:srgbClr val="DDE5EC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097280" y="3255264"/>
            <a:ext cx="2057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E5AA8"/>
                </a:solidFill>
              </a:rPr>
              <a:t>X — Extrapolação</a:t>
            </a:r>
            <a:endParaRPr lang="en-US" sz="1350" dirty="0"/>
          </a:p>
        </p:txBody>
      </p:sp>
      <p:sp>
        <p:nvSpPr>
          <p:cNvPr id="12" name="Text 10"/>
          <p:cNvSpPr/>
          <p:nvPr/>
        </p:nvSpPr>
        <p:spPr>
          <a:xfrm>
            <a:off x="2971800" y="3227832"/>
            <a:ext cx="78181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20" dirty="0">
                <a:solidFill>
                  <a:srgbClr val="17202A"/>
                </a:solidFill>
              </a:rPr>
              <a:t>Eliminar alternativas que falam em produtividade ou preferência obrigatória.</a:t>
            </a:r>
            <a:endParaRPr lang="en-US" sz="1320" dirty="0"/>
          </a:p>
        </p:txBody>
      </p:sp>
      <p:sp>
        <p:nvSpPr>
          <p:cNvPr id="13" name="Shape 11"/>
          <p:cNvSpPr/>
          <p:nvPr/>
        </p:nvSpPr>
        <p:spPr>
          <a:xfrm>
            <a:off x="868680" y="3950208"/>
            <a:ext cx="10424160" cy="594360"/>
          </a:xfrm>
          <a:prstGeom prst="roundRect">
            <a:avLst>
              <a:gd name="adj" fmla="val 7692"/>
            </a:avLst>
          </a:prstGeom>
          <a:solidFill>
            <a:srgbClr val="FFFFFF"/>
          </a:solidFill>
          <a:ln w="12700">
            <a:solidFill>
              <a:srgbClr val="DDE5EC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1097280" y="4078224"/>
            <a:ext cx="2057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E5AA8"/>
                </a:solidFill>
              </a:rPr>
              <a:t>T — Termos absolutos</a:t>
            </a:r>
            <a:endParaRPr lang="en-US" sz="1350" dirty="0"/>
          </a:p>
        </p:txBody>
      </p:sp>
      <p:sp>
        <p:nvSpPr>
          <p:cNvPr id="15" name="Text 13"/>
          <p:cNvSpPr/>
          <p:nvPr/>
        </p:nvSpPr>
        <p:spPr>
          <a:xfrm>
            <a:off x="2971800" y="4050792"/>
            <a:ext cx="78181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20" dirty="0">
                <a:solidFill>
                  <a:srgbClr val="17202A"/>
                </a:solidFill>
              </a:rPr>
              <a:t>“pretendem acabar”, “obrigatoriamente” são mais fortes que o texto.</a:t>
            </a:r>
            <a:endParaRPr lang="en-US" sz="1320" dirty="0"/>
          </a:p>
        </p:txBody>
      </p:sp>
      <p:sp>
        <p:nvSpPr>
          <p:cNvPr id="16" name="Shape 14"/>
          <p:cNvSpPr/>
          <p:nvPr/>
        </p:nvSpPr>
        <p:spPr>
          <a:xfrm>
            <a:off x="868680" y="4773168"/>
            <a:ext cx="10424160" cy="594360"/>
          </a:xfrm>
          <a:prstGeom prst="roundRect">
            <a:avLst>
              <a:gd name="adj" fmla="val 7692"/>
            </a:avLst>
          </a:prstGeom>
          <a:solidFill>
            <a:srgbClr val="F1F5FA"/>
          </a:solidFill>
          <a:ln w="12700">
            <a:solidFill>
              <a:srgbClr val="DDE5E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097280" y="4901184"/>
            <a:ext cx="2057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E5AA8"/>
                </a:solidFill>
              </a:rPr>
              <a:t>O — Opção final</a:t>
            </a:r>
            <a:endParaRPr lang="en-US" sz="1350" dirty="0"/>
          </a:p>
        </p:txBody>
      </p:sp>
      <p:sp>
        <p:nvSpPr>
          <p:cNvPr id="18" name="Text 16"/>
          <p:cNvSpPr/>
          <p:nvPr/>
        </p:nvSpPr>
        <p:spPr>
          <a:xfrm>
            <a:off x="2971800" y="4873752"/>
            <a:ext cx="78181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20" dirty="0">
                <a:solidFill>
                  <a:srgbClr val="17202A"/>
                </a:solidFill>
              </a:rPr>
              <a:t>Escolher a alternativa que reproduz a relação efetivamente apresentada.</a:t>
            </a:r>
            <a:endParaRPr lang="en-US" sz="132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50040" y="6510528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5C6675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b="0" lang="en-US"/>
              <a:t>17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438912"/>
            <a:ext cx="10972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0B1F3A"/>
                </a:solidFill>
              </a:rPr>
              <a:t>Questão comentada</a:t>
            </a:r>
            <a:endParaRPr lang="en-US" sz="2500" dirty="0"/>
          </a:p>
        </p:txBody>
      </p:sp>
      <p:sp>
        <p:nvSpPr>
          <p:cNvPr id="3" name="Text 1"/>
          <p:cNvSpPr/>
          <p:nvPr/>
        </p:nvSpPr>
        <p:spPr>
          <a:xfrm>
            <a:off x="585216" y="987552"/>
            <a:ext cx="106984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5C6675"/>
                </a:solidFill>
              </a:rPr>
              <a:t>Observe o papel do conectivo “embora”.</a:t>
            </a:r>
            <a:endParaRPr lang="en-US" sz="1150" dirty="0"/>
          </a:p>
        </p:txBody>
      </p:sp>
      <p:sp>
        <p:nvSpPr>
          <p:cNvPr id="4" name="Shape 2"/>
          <p:cNvSpPr/>
          <p:nvPr/>
        </p:nvSpPr>
        <p:spPr>
          <a:xfrm>
            <a:off x="9829800" y="438912"/>
            <a:ext cx="1737360" cy="347472"/>
          </a:xfrm>
          <a:prstGeom prst="roundRect">
            <a:avLst>
              <a:gd name="adj" fmla="val 21053"/>
            </a:avLst>
          </a:prstGeom>
          <a:solidFill>
            <a:srgbClr val="EAF1F8"/>
          </a:solidFill>
          <a:ln w="12700">
            <a:solidFill>
              <a:srgbClr val="EAF1F8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9902952" y="512064"/>
            <a:ext cx="159105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1E5AA8"/>
                </a:solidFill>
              </a:rPr>
              <a:t>Prática</a:t>
            </a:r>
            <a:endParaRPr lang="en-US" sz="950" dirty="0"/>
          </a:p>
        </p:txBody>
      </p:sp>
      <p:sp>
        <p:nvSpPr>
          <p:cNvPr id="6" name="Text 4"/>
          <p:cNvSpPr/>
          <p:nvPr/>
        </p:nvSpPr>
        <p:spPr>
          <a:xfrm>
            <a:off x="868680" y="1325880"/>
            <a:ext cx="10469880" cy="74980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algn="ctr" indent="0" marL="0">
              <a:buNone/>
            </a:pPr>
            <a:r>
              <a:rPr lang="en-US" sz="1700" i="1" dirty="0">
                <a:solidFill>
                  <a:srgbClr val="17202A"/>
                </a:solidFill>
              </a:rPr>
              <a:t>“A digitalização simplificou diversos procedimentos administrativos, embora tenha criado novos desafios relacionados à segurança da informação.”</a:t>
            </a:r>
            <a:endParaRPr lang="en-US" sz="1700" dirty="0"/>
          </a:p>
        </p:txBody>
      </p:sp>
      <p:sp>
        <p:nvSpPr>
          <p:cNvPr id="7" name="Text 5"/>
          <p:cNvSpPr/>
          <p:nvPr/>
        </p:nvSpPr>
        <p:spPr>
          <a:xfrm>
            <a:off x="914400" y="2377440"/>
            <a:ext cx="29260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0B1F3A"/>
                </a:solidFill>
              </a:rPr>
              <a:t>É correto concluir que:</a:t>
            </a:r>
            <a:endParaRPr lang="en-US" sz="1700" dirty="0"/>
          </a:p>
        </p:txBody>
      </p:sp>
      <p:sp>
        <p:nvSpPr>
          <p:cNvPr id="8" name="Text 6"/>
          <p:cNvSpPr/>
          <p:nvPr/>
        </p:nvSpPr>
        <p:spPr>
          <a:xfrm>
            <a:off x="1051560" y="2834640"/>
            <a:ext cx="9601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02A"/>
                </a:solidFill>
              </a:rPr>
              <a:t>A) a digitalização eliminou os problemas administrativos.</a:t>
            </a:r>
            <a:endParaRPr lang="en-US" sz="1350" dirty="0"/>
          </a:p>
        </p:txBody>
      </p:sp>
      <p:sp>
        <p:nvSpPr>
          <p:cNvPr id="9" name="Text 7"/>
          <p:cNvSpPr/>
          <p:nvPr/>
        </p:nvSpPr>
        <p:spPr>
          <a:xfrm>
            <a:off x="1051560" y="3273552"/>
            <a:ext cx="9601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02A"/>
                </a:solidFill>
              </a:rPr>
              <a:t>B) a segurança da informação deixou de ser relevante.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1051560" y="3712464"/>
            <a:ext cx="9601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2E7D32"/>
                </a:solidFill>
              </a:rPr>
              <a:t>C) a digitalização trouxe benefícios e também novos desafios.</a:t>
            </a:r>
            <a:endParaRPr lang="en-US" sz="1350" dirty="0"/>
          </a:p>
        </p:txBody>
      </p:sp>
      <p:sp>
        <p:nvSpPr>
          <p:cNvPr id="11" name="Text 9"/>
          <p:cNvSpPr/>
          <p:nvPr/>
        </p:nvSpPr>
        <p:spPr>
          <a:xfrm>
            <a:off x="1051560" y="4151376"/>
            <a:ext cx="9601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17202A"/>
                </a:solidFill>
              </a:rPr>
              <a:t>D) os procedimentos administrativos tornaram-se mais complexos.</a:t>
            </a:r>
            <a:endParaRPr lang="en-US" sz="1350" dirty="0"/>
          </a:p>
        </p:txBody>
      </p:sp>
      <p:sp>
        <p:nvSpPr>
          <p:cNvPr id="12" name="Shape 10"/>
          <p:cNvSpPr/>
          <p:nvPr/>
        </p:nvSpPr>
        <p:spPr>
          <a:xfrm>
            <a:off x="2057400" y="4983480"/>
            <a:ext cx="8046720" cy="822960"/>
          </a:xfrm>
          <a:prstGeom prst="roundRect">
            <a:avLst>
              <a:gd name="adj" fmla="val 8889"/>
            </a:avLst>
          </a:prstGeom>
          <a:solidFill>
            <a:srgbClr val="F8F1DE"/>
          </a:solidFill>
          <a:ln w="12700">
            <a:solidFill>
              <a:srgbClr val="E8D7AA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2221992" y="5129784"/>
            <a:ext cx="7717536" cy="56692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B1F3A"/>
                </a:solidFill>
              </a:rPr>
              <a:t>“Embora” introduz contraste: simplificação + novos desafios → alternativa C.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50040" y="6510528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5C6675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b="0" lang="en-US"/>
              <a:t>18</a:t>
            </a:fld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438912"/>
            <a:ext cx="10972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0B1F3A"/>
                </a:solidFill>
              </a:rPr>
              <a:t>Checklist de prova</a:t>
            </a:r>
            <a:endParaRPr lang="en-US" sz="2500" dirty="0"/>
          </a:p>
        </p:txBody>
      </p:sp>
      <p:sp>
        <p:nvSpPr>
          <p:cNvPr id="3" name="Text 1"/>
          <p:cNvSpPr/>
          <p:nvPr/>
        </p:nvSpPr>
        <p:spPr>
          <a:xfrm>
            <a:off x="585216" y="987552"/>
            <a:ext cx="106984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5C6675"/>
                </a:solidFill>
              </a:rPr>
              <a:t>Antes de marcar a alternativa, faça estas cinco perguntas.</a:t>
            </a:r>
            <a:endParaRPr lang="en-US" sz="1150" dirty="0"/>
          </a:p>
        </p:txBody>
      </p:sp>
      <p:sp>
        <p:nvSpPr>
          <p:cNvPr id="4" name="Shape 2"/>
          <p:cNvSpPr/>
          <p:nvPr/>
        </p:nvSpPr>
        <p:spPr>
          <a:xfrm>
            <a:off x="1051560" y="1444752"/>
            <a:ext cx="438912" cy="438912"/>
          </a:xfrm>
          <a:prstGeom prst="ellipse">
            <a:avLst/>
          </a:prstGeom>
          <a:solidFill>
            <a:srgbClr val="EAF5F3"/>
          </a:solidFill>
          <a:ln w="12700">
            <a:solidFill>
              <a:srgbClr val="BFDAD7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051560" y="1517904"/>
            <a:ext cx="43891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2A7F80"/>
                </a:solidFill>
              </a:rPr>
              <a:t>✓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1691640" y="1417320"/>
            <a:ext cx="8778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7202A"/>
                </a:solidFill>
              </a:rPr>
              <a:t>Identifiquei o tema?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1051560" y="2249424"/>
            <a:ext cx="438912" cy="438912"/>
          </a:xfrm>
          <a:prstGeom prst="ellipse">
            <a:avLst/>
          </a:prstGeom>
          <a:solidFill>
            <a:srgbClr val="EAF5F3"/>
          </a:solidFill>
          <a:ln w="12700">
            <a:solidFill>
              <a:srgbClr val="BFDAD7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051560" y="2322576"/>
            <a:ext cx="43891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2A7F80"/>
                </a:solidFill>
              </a:rPr>
              <a:t>✓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1691640" y="2221992"/>
            <a:ext cx="8778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7202A"/>
                </a:solidFill>
              </a:rPr>
              <a:t>Localizei uma evidência no texto?</a:t>
            </a:r>
            <a:endParaRPr lang="en-US" sz="1800" dirty="0"/>
          </a:p>
        </p:txBody>
      </p:sp>
      <p:sp>
        <p:nvSpPr>
          <p:cNvPr id="10" name="Shape 8"/>
          <p:cNvSpPr/>
          <p:nvPr/>
        </p:nvSpPr>
        <p:spPr>
          <a:xfrm>
            <a:off x="1051560" y="3054096"/>
            <a:ext cx="438912" cy="438912"/>
          </a:xfrm>
          <a:prstGeom prst="ellipse">
            <a:avLst/>
          </a:prstGeom>
          <a:solidFill>
            <a:srgbClr val="EAF5F3"/>
          </a:solidFill>
          <a:ln w="12700">
            <a:solidFill>
              <a:srgbClr val="BFDAD7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1051560" y="3127248"/>
            <a:ext cx="43891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2A7F80"/>
                </a:solidFill>
              </a:rPr>
              <a:t>✓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1691640" y="3026664"/>
            <a:ext cx="8778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7202A"/>
                </a:solidFill>
              </a:rPr>
              <a:t>A alternativa acrescenta algo?</a:t>
            </a:r>
            <a:endParaRPr lang="en-US" sz="1800" dirty="0"/>
          </a:p>
        </p:txBody>
      </p:sp>
      <p:sp>
        <p:nvSpPr>
          <p:cNvPr id="13" name="Shape 11"/>
          <p:cNvSpPr/>
          <p:nvPr/>
        </p:nvSpPr>
        <p:spPr>
          <a:xfrm>
            <a:off x="1051560" y="3858768"/>
            <a:ext cx="438912" cy="438912"/>
          </a:xfrm>
          <a:prstGeom prst="ellipse">
            <a:avLst/>
          </a:prstGeom>
          <a:solidFill>
            <a:srgbClr val="EAF5F3"/>
          </a:solidFill>
          <a:ln w="12700">
            <a:solidFill>
              <a:srgbClr val="BFDAD7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1051560" y="3931920"/>
            <a:ext cx="43891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2A7F80"/>
                </a:solidFill>
              </a:rPr>
              <a:t>✓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1691640" y="3831336"/>
            <a:ext cx="8778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7202A"/>
                </a:solidFill>
              </a:rPr>
              <a:t>Há termo absoluto ou mudança de intensidade?</a:t>
            </a:r>
            <a:endParaRPr lang="en-US" sz="1800" dirty="0"/>
          </a:p>
        </p:txBody>
      </p:sp>
      <p:sp>
        <p:nvSpPr>
          <p:cNvPr id="16" name="Shape 14"/>
          <p:cNvSpPr/>
          <p:nvPr/>
        </p:nvSpPr>
        <p:spPr>
          <a:xfrm>
            <a:off x="1051560" y="4663440"/>
            <a:ext cx="438912" cy="438912"/>
          </a:xfrm>
          <a:prstGeom prst="ellipse">
            <a:avLst/>
          </a:prstGeom>
          <a:solidFill>
            <a:srgbClr val="EAF5F3"/>
          </a:solidFill>
          <a:ln w="12700">
            <a:solidFill>
              <a:srgbClr val="BFDAD7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051560" y="4736592"/>
            <a:ext cx="438912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2A7F80"/>
                </a:solidFill>
              </a:rPr>
              <a:t>✓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1691640" y="4636008"/>
            <a:ext cx="8778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7202A"/>
                </a:solidFill>
              </a:rPr>
              <a:t>Consigo explicar por que as demais estão erradas?</a:t>
            </a:r>
            <a:endParaRPr lang="en-US" sz="1800" dirty="0"/>
          </a:p>
        </p:txBody>
      </p:sp>
      <p:sp>
        <p:nvSpPr>
          <p:cNvPr id="19" name="Shape 17"/>
          <p:cNvSpPr/>
          <p:nvPr/>
        </p:nvSpPr>
        <p:spPr>
          <a:xfrm>
            <a:off x="8686800" y="5303520"/>
            <a:ext cx="2011680" cy="347472"/>
          </a:xfrm>
          <a:prstGeom prst="roundRect">
            <a:avLst>
              <a:gd name="adj" fmla="val 21053"/>
            </a:avLst>
          </a:prstGeom>
          <a:solidFill>
            <a:srgbClr val="F8F1DE"/>
          </a:solidFill>
          <a:ln w="12700">
            <a:solidFill>
              <a:srgbClr val="F8F1DE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8759952" y="5376672"/>
            <a:ext cx="1865376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50" b="1" dirty="0">
                <a:solidFill>
                  <a:srgbClr val="0B1F3A"/>
                </a:solidFill>
              </a:rPr>
              <a:t>evidência primeiro</a:t>
            </a:r>
            <a:endParaRPr lang="en-US" sz="9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50040" y="6510528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5C6675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b="0" lang="en-US"/>
              <a:t>19</a:t>
            </a:fld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438912"/>
            <a:ext cx="10972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rgbClr val="0B1F3A"/>
                </a:solidFill>
              </a:rPr>
              <a:t>Você precisa sair desta aula sabendo</a:t>
            </a:r>
            <a:endParaRPr lang="en-US" sz="2500" dirty="0"/>
          </a:p>
        </p:txBody>
      </p:sp>
      <p:sp>
        <p:nvSpPr>
          <p:cNvPr id="3" name="Text 1"/>
          <p:cNvSpPr/>
          <p:nvPr/>
        </p:nvSpPr>
        <p:spPr>
          <a:xfrm>
            <a:off x="585216" y="987552"/>
            <a:ext cx="106984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5C6675"/>
                </a:solidFill>
              </a:rPr>
              <a:t>Feche a aula com uma revisão ativa de dois minutos.</a:t>
            </a:r>
            <a:endParaRPr lang="en-US" sz="1150" dirty="0"/>
          </a:p>
        </p:txBody>
      </p:sp>
      <p:sp>
        <p:nvSpPr>
          <p:cNvPr id="4" name="Shape 2"/>
          <p:cNvSpPr/>
          <p:nvPr/>
        </p:nvSpPr>
        <p:spPr>
          <a:xfrm>
            <a:off x="822960" y="1600200"/>
            <a:ext cx="3383280" cy="1965960"/>
          </a:xfrm>
          <a:prstGeom prst="roundRect">
            <a:avLst>
              <a:gd name="adj" fmla="val 3721"/>
            </a:avLst>
          </a:prstGeom>
          <a:solidFill>
            <a:srgbClr val="FFFFFF"/>
          </a:solidFill>
          <a:ln w="12700">
            <a:solidFill>
              <a:srgbClr val="DCE3EA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22960" y="1600200"/>
            <a:ext cx="73152" cy="1965960"/>
          </a:xfrm>
          <a:prstGeom prst="rect">
            <a:avLst/>
          </a:prstGeom>
          <a:solidFill>
            <a:srgbClr val="1E5AA8"/>
          </a:solidFill>
          <a:ln w="12700">
            <a:solidFill>
              <a:srgbClr val="1E5AA8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024128" y="1746504"/>
            <a:ext cx="3054096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B1F3A"/>
                </a:solidFill>
              </a:rPr>
              <a:t>1. Distinguir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1024128" y="2112264"/>
            <a:ext cx="3035808" cy="13258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17202A"/>
                </a:solidFill>
              </a:rPr>
              <a:t>Assunto, tema e ideia principal.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4407408" y="1600200"/>
            <a:ext cx="3383280" cy="1965960"/>
          </a:xfrm>
          <a:prstGeom prst="roundRect">
            <a:avLst>
              <a:gd name="adj" fmla="val 3721"/>
            </a:avLst>
          </a:prstGeom>
          <a:solidFill>
            <a:srgbClr val="FFFFFF"/>
          </a:solidFill>
          <a:ln w="12700">
            <a:solidFill>
              <a:srgbClr val="DCE3EA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4407408" y="1600200"/>
            <a:ext cx="73152" cy="1965960"/>
          </a:xfrm>
          <a:prstGeom prst="rect">
            <a:avLst/>
          </a:prstGeom>
          <a:solidFill>
            <a:srgbClr val="2A7F80"/>
          </a:solidFill>
          <a:ln w="12700">
            <a:solidFill>
              <a:srgbClr val="2A7F80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4608576" y="1746504"/>
            <a:ext cx="3054096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B1F3A"/>
                </a:solidFill>
              </a:rPr>
              <a:t>2. Classificar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4608576" y="2112264"/>
            <a:ext cx="3035808" cy="13258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17202A"/>
                </a:solidFill>
              </a:rPr>
              <a:t>Informação explícita, implícita e inferência.</a:t>
            </a:r>
            <a:endParaRPr lang="en-US" sz="1150" dirty="0"/>
          </a:p>
        </p:txBody>
      </p:sp>
      <p:sp>
        <p:nvSpPr>
          <p:cNvPr id="12" name="Shape 10"/>
          <p:cNvSpPr/>
          <p:nvPr/>
        </p:nvSpPr>
        <p:spPr>
          <a:xfrm>
            <a:off x="7991856" y="1600200"/>
            <a:ext cx="3383280" cy="1965960"/>
          </a:xfrm>
          <a:prstGeom prst="roundRect">
            <a:avLst>
              <a:gd name="adj" fmla="val 3721"/>
            </a:avLst>
          </a:prstGeom>
          <a:solidFill>
            <a:srgbClr val="FFFFFF"/>
          </a:solidFill>
          <a:ln w="12700">
            <a:solidFill>
              <a:srgbClr val="DCE3EA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7991856" y="1600200"/>
            <a:ext cx="73152" cy="1965960"/>
          </a:xfrm>
          <a:prstGeom prst="rect">
            <a:avLst/>
          </a:prstGeom>
          <a:solidFill>
            <a:srgbClr val="D9A441"/>
          </a:solidFill>
          <a:ln w="12700">
            <a:solidFill>
              <a:srgbClr val="D9A441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193024" y="1746504"/>
            <a:ext cx="3054096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B1F3A"/>
                </a:solidFill>
              </a:rPr>
              <a:t>3. Detectar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8193024" y="2112264"/>
            <a:ext cx="3035808" cy="13258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17202A"/>
                </a:solidFill>
              </a:rPr>
              <a:t>Extrapolação, generalização, restrição, inversão e distorção.</a:t>
            </a:r>
            <a:endParaRPr lang="en-US" sz="1150" dirty="0"/>
          </a:p>
        </p:txBody>
      </p:sp>
      <p:sp>
        <p:nvSpPr>
          <p:cNvPr id="16" name="Shape 14"/>
          <p:cNvSpPr/>
          <p:nvPr/>
        </p:nvSpPr>
        <p:spPr>
          <a:xfrm>
            <a:off x="1051560" y="4343400"/>
            <a:ext cx="10104120" cy="868680"/>
          </a:xfrm>
          <a:prstGeom prst="roundRect">
            <a:avLst>
              <a:gd name="adj" fmla="val 8421"/>
            </a:avLst>
          </a:prstGeom>
          <a:solidFill>
            <a:srgbClr val="F8F1DE"/>
          </a:solidFill>
          <a:ln w="12700">
            <a:solidFill>
              <a:srgbClr val="E8D7AA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216152" y="4489704"/>
            <a:ext cx="9774936" cy="612648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B1F3A"/>
                </a:solidFill>
              </a:rPr>
              <a:t>Próximo passo: resolver a bateria de questões e revisar os erros pelo método T.E.X.T.O.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2286000" y="5486400"/>
            <a:ext cx="7635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B1F3A"/>
                </a:solidFill>
              </a:rPr>
              <a:t>Revisões sugeridas: 24 horas • 7 dias • 30 dias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50040" y="6510528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5C6675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b="0" lang="en-US"/>
              <a:t>20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Foco Fiscal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Aula 01 - Interpretação e compreensão de textos</dc:title>
  <dc:subject>Receita Federal - Aula 01 - Interpretação e compreensão de textos</dc:subject>
  <dc:creator>Foco Fiscal</dc:creator>
  <cp:lastModifiedBy>Foco Fiscal</cp:lastModifiedBy>
  <cp:revision>1</cp:revision>
  <dcterms:created xsi:type="dcterms:W3CDTF">2026-09-19T17:05:43Z</dcterms:created>
  <dcterms:modified xsi:type="dcterms:W3CDTF">2026-09-19T17:05:43Z</dcterms:modified>
</cp:coreProperties>
</file>